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TT Norms" charset="1" panose="02000503030000020003"/>
      <p:regular r:id="rId15"/>
    </p:embeddedFont>
    <p:embeddedFont>
      <p:font typeface="TT Norms Bold" charset="1" panose="02000803030000020004"/>
      <p:regular r:id="rId16"/>
    </p:embeddedFont>
    <p:embeddedFont>
      <p:font typeface="TT Norms Bold Italics" charset="1" panose="020008030200000900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jpeg>
</file>

<file path=ppt/media/image13.png>
</file>

<file path=ppt/media/image14.sv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svg>
</file>

<file path=ppt/media/image21.jpeg>
</file>

<file path=ppt/media/image22.png>
</file>

<file path=ppt/media/image23.svg>
</file>

<file path=ppt/media/image24.svg>
</file>

<file path=ppt/media/image25.jpeg>
</file>

<file path=ppt/media/image26.jpe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sv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svg>
</file>

<file path=ppt/media/image83.png>
</file>

<file path=ppt/media/image84.svg>
</file>

<file path=ppt/media/image85.png>
</file>

<file path=ppt/media/image86.svg>
</file>

<file path=ppt/media/image87.png>
</file>

<file path=ppt/media/image88.png>
</file>

<file path=ppt/media/image89.png>
</file>

<file path=ppt/media/image9.svg>
</file>

<file path=ppt/media/image90.svg>
</file>

<file path=ppt/media/image91.svg>
</file>

<file path=ppt/media/image92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jpe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svg" Type="http://schemas.openxmlformats.org/officeDocument/2006/relationships/image"/><Relationship Id="rId11" Target="../media/image16.png" Type="http://schemas.openxmlformats.org/officeDocument/2006/relationships/image"/><Relationship Id="rId12" Target="../media/image17.svg" Type="http://schemas.openxmlformats.org/officeDocument/2006/relationships/image"/><Relationship Id="rId13" Target="../media/image18.png" Type="http://schemas.openxmlformats.org/officeDocument/2006/relationships/image"/><Relationship Id="rId14" Target="../media/image19.svg" Type="http://schemas.openxmlformats.org/officeDocument/2006/relationships/image"/><Relationship Id="rId15" Target="../media/image10.png" Type="http://schemas.openxmlformats.org/officeDocument/2006/relationships/image"/><Relationship Id="rId16" Target="../media/image20.svg" Type="http://schemas.openxmlformats.org/officeDocument/2006/relationships/image"/><Relationship Id="rId17" Target="../media/image21.jpeg" Type="http://schemas.openxmlformats.org/officeDocument/2006/relationships/image"/><Relationship Id="rId2" Target="../media/image1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2.png" Type="http://schemas.openxmlformats.org/officeDocument/2006/relationships/image"/><Relationship Id="rId6" Target="../media/image15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svg" Type="http://schemas.openxmlformats.org/officeDocument/2006/relationships/image"/><Relationship Id="rId11" Target="../media/image18.png" Type="http://schemas.openxmlformats.org/officeDocument/2006/relationships/image"/><Relationship Id="rId12" Target="../media/image19.svg" Type="http://schemas.openxmlformats.org/officeDocument/2006/relationships/image"/><Relationship Id="rId13" Target="../media/image10.png" Type="http://schemas.openxmlformats.org/officeDocument/2006/relationships/image"/><Relationship Id="rId14" Target="../media/image24.svg" Type="http://schemas.openxmlformats.org/officeDocument/2006/relationships/image"/><Relationship Id="rId15" Target="../media/image25.jpeg" Type="http://schemas.openxmlformats.org/officeDocument/2006/relationships/image"/><Relationship Id="rId2" Target="../media/image1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6.png" Type="http://schemas.openxmlformats.org/officeDocument/2006/relationships/image"/><Relationship Id="rId8" Target="../media/image17.sv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3.png" Type="http://schemas.openxmlformats.org/officeDocument/2006/relationships/image"/><Relationship Id="rId11" Target="../media/image34.svg" Type="http://schemas.openxmlformats.org/officeDocument/2006/relationships/image"/><Relationship Id="rId12" Target="../media/image6.png" Type="http://schemas.openxmlformats.org/officeDocument/2006/relationships/image"/><Relationship Id="rId13" Target="../media/image7.svg" Type="http://schemas.openxmlformats.org/officeDocument/2006/relationships/image"/><Relationship Id="rId14" Target="../media/image35.png" Type="http://schemas.openxmlformats.org/officeDocument/2006/relationships/image"/><Relationship Id="rId15" Target="../media/image36.svg" Type="http://schemas.openxmlformats.org/officeDocument/2006/relationships/image"/><Relationship Id="rId16" Target="../media/image37.png" Type="http://schemas.openxmlformats.org/officeDocument/2006/relationships/image"/><Relationship Id="rId17" Target="../media/image38.svg" Type="http://schemas.openxmlformats.org/officeDocument/2006/relationships/image"/><Relationship Id="rId18" Target="../media/image39.png" Type="http://schemas.openxmlformats.org/officeDocument/2006/relationships/image"/><Relationship Id="rId19" Target="../media/image40.svg" Type="http://schemas.openxmlformats.org/officeDocument/2006/relationships/image"/><Relationship Id="rId2" Target="../media/image1.jpeg" Type="http://schemas.openxmlformats.org/officeDocument/2006/relationships/image"/><Relationship Id="rId20" Target="../media/image41.png" Type="http://schemas.openxmlformats.org/officeDocument/2006/relationships/image"/><Relationship Id="rId21" Target="../media/image42.svg" Type="http://schemas.openxmlformats.org/officeDocument/2006/relationships/image"/><Relationship Id="rId3" Target="../media/image26.jpe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Relationship Id="rId8" Target="../media/image31.png" Type="http://schemas.openxmlformats.org/officeDocument/2006/relationships/image"/><Relationship Id="rId9" Target="../media/image3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0.svg" Type="http://schemas.openxmlformats.org/officeDocument/2006/relationships/image"/><Relationship Id="rId11" Target="../media/image51.png" Type="http://schemas.openxmlformats.org/officeDocument/2006/relationships/image"/><Relationship Id="rId12" Target="../media/image52.svg" Type="http://schemas.openxmlformats.org/officeDocument/2006/relationships/image"/><Relationship Id="rId13" Target="../media/image53.png" Type="http://schemas.openxmlformats.org/officeDocument/2006/relationships/image"/><Relationship Id="rId14" Target="../media/image54.svg" Type="http://schemas.openxmlformats.org/officeDocument/2006/relationships/image"/><Relationship Id="rId15" Target="../media/image55.png" Type="http://schemas.openxmlformats.org/officeDocument/2006/relationships/image"/><Relationship Id="rId16" Target="../media/image56.svg" Type="http://schemas.openxmlformats.org/officeDocument/2006/relationships/image"/><Relationship Id="rId17" Target="../media/image18.png" Type="http://schemas.openxmlformats.org/officeDocument/2006/relationships/image"/><Relationship Id="rId18" Target="../media/image19.svg" Type="http://schemas.openxmlformats.org/officeDocument/2006/relationships/image"/><Relationship Id="rId19" Target="../media/image57.png" Type="http://schemas.openxmlformats.org/officeDocument/2006/relationships/image"/><Relationship Id="rId2" Target="../media/image1.jpeg" Type="http://schemas.openxmlformats.org/officeDocument/2006/relationships/image"/><Relationship Id="rId20" Target="../media/image58.svg" Type="http://schemas.openxmlformats.org/officeDocument/2006/relationships/image"/><Relationship Id="rId21" Target="../media/image59.png" Type="http://schemas.openxmlformats.org/officeDocument/2006/relationships/image"/><Relationship Id="rId22" Target="../media/image60.svg" Type="http://schemas.openxmlformats.org/officeDocument/2006/relationships/image"/><Relationship Id="rId23" Target="../media/image61.png" Type="http://schemas.openxmlformats.org/officeDocument/2006/relationships/image"/><Relationship Id="rId24" Target="../media/image62.svg" Type="http://schemas.openxmlformats.org/officeDocument/2006/relationships/image"/><Relationship Id="rId3" Target="../media/image43.png" Type="http://schemas.openxmlformats.org/officeDocument/2006/relationships/image"/><Relationship Id="rId4" Target="../media/image44.svg" Type="http://schemas.openxmlformats.org/officeDocument/2006/relationships/image"/><Relationship Id="rId5" Target="../media/image45.png" Type="http://schemas.openxmlformats.org/officeDocument/2006/relationships/image"/><Relationship Id="rId6" Target="../media/image46.svg" Type="http://schemas.openxmlformats.org/officeDocument/2006/relationships/image"/><Relationship Id="rId7" Target="../media/image47.png" Type="http://schemas.openxmlformats.org/officeDocument/2006/relationships/image"/><Relationship Id="rId8" Target="../media/image48.svg" Type="http://schemas.openxmlformats.org/officeDocument/2006/relationships/image"/><Relationship Id="rId9" Target="../media/image4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8.svg" Type="http://schemas.openxmlformats.org/officeDocument/2006/relationships/image"/><Relationship Id="rId11" Target="../media/image55.png" Type="http://schemas.openxmlformats.org/officeDocument/2006/relationships/image"/><Relationship Id="rId12" Target="../media/image56.svg" Type="http://schemas.openxmlformats.org/officeDocument/2006/relationships/image"/><Relationship Id="rId13" Target="../media/image18.png" Type="http://schemas.openxmlformats.org/officeDocument/2006/relationships/image"/><Relationship Id="rId14" Target="../media/image19.svg" Type="http://schemas.openxmlformats.org/officeDocument/2006/relationships/image"/><Relationship Id="rId15" Target="../media/image41.png" Type="http://schemas.openxmlformats.org/officeDocument/2006/relationships/image"/><Relationship Id="rId16" Target="../media/image42.svg" Type="http://schemas.openxmlformats.org/officeDocument/2006/relationships/image"/><Relationship Id="rId17" Target="../media/image65.png" Type="http://schemas.openxmlformats.org/officeDocument/2006/relationships/image"/><Relationship Id="rId18" Target="../media/image66.svg" Type="http://schemas.openxmlformats.org/officeDocument/2006/relationships/image"/><Relationship Id="rId19" Target="../media/image67.png" Type="http://schemas.openxmlformats.org/officeDocument/2006/relationships/image"/><Relationship Id="rId2" Target="../media/image1.jpeg" Type="http://schemas.openxmlformats.org/officeDocument/2006/relationships/image"/><Relationship Id="rId20" Target="../media/image68.svg" Type="http://schemas.openxmlformats.org/officeDocument/2006/relationships/image"/><Relationship Id="rId21" Target="../media/image69.png" Type="http://schemas.openxmlformats.org/officeDocument/2006/relationships/image"/><Relationship Id="rId22" Target="../media/image70.svg" Type="http://schemas.openxmlformats.org/officeDocument/2006/relationships/image"/><Relationship Id="rId23" Target="../media/image71.png" Type="http://schemas.openxmlformats.org/officeDocument/2006/relationships/image"/><Relationship Id="rId24" Target="../media/image72.svg" Type="http://schemas.openxmlformats.org/officeDocument/2006/relationships/image"/><Relationship Id="rId25" Target="../media/image73.png" Type="http://schemas.openxmlformats.org/officeDocument/2006/relationships/image"/><Relationship Id="rId26" Target="../media/image74.svg" Type="http://schemas.openxmlformats.org/officeDocument/2006/relationships/image"/><Relationship Id="rId27" Target="../media/image75.png" Type="http://schemas.openxmlformats.org/officeDocument/2006/relationships/image"/><Relationship Id="rId28" Target="../media/image76.svg" Type="http://schemas.openxmlformats.org/officeDocument/2006/relationships/image"/><Relationship Id="rId3" Target="../media/image51.png" Type="http://schemas.openxmlformats.org/officeDocument/2006/relationships/image"/><Relationship Id="rId4" Target="../media/image52.svg" Type="http://schemas.openxmlformats.org/officeDocument/2006/relationships/image"/><Relationship Id="rId5" Target="../media/image53.png" Type="http://schemas.openxmlformats.org/officeDocument/2006/relationships/image"/><Relationship Id="rId6" Target="../media/image54.svg" Type="http://schemas.openxmlformats.org/officeDocument/2006/relationships/image"/><Relationship Id="rId7" Target="../media/image63.png" Type="http://schemas.openxmlformats.org/officeDocument/2006/relationships/image"/><Relationship Id="rId8" Target="../media/image64.svg" Type="http://schemas.openxmlformats.org/officeDocument/2006/relationships/image"/><Relationship Id="rId9" Target="../media/image4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0.svg" Type="http://schemas.openxmlformats.org/officeDocument/2006/relationships/image"/><Relationship Id="rId11" Target="../media/image81.png" Type="http://schemas.openxmlformats.org/officeDocument/2006/relationships/image"/><Relationship Id="rId12" Target="../media/image82.svg" Type="http://schemas.openxmlformats.org/officeDocument/2006/relationships/image"/><Relationship Id="rId13" Target="../media/image83.png" Type="http://schemas.openxmlformats.org/officeDocument/2006/relationships/image"/><Relationship Id="rId14" Target="../media/image84.svg" Type="http://schemas.openxmlformats.org/officeDocument/2006/relationships/image"/><Relationship Id="rId15" Target="../media/image85.png" Type="http://schemas.openxmlformats.org/officeDocument/2006/relationships/image"/><Relationship Id="rId16" Target="../media/image86.svg" Type="http://schemas.openxmlformats.org/officeDocument/2006/relationships/image"/><Relationship Id="rId17" Target="../media/image47.png" Type="http://schemas.openxmlformats.org/officeDocument/2006/relationships/image"/><Relationship Id="rId18" Target="../media/image48.svg" Type="http://schemas.openxmlformats.org/officeDocument/2006/relationships/image"/><Relationship Id="rId19" Target="../media/image55.png" Type="http://schemas.openxmlformats.org/officeDocument/2006/relationships/image"/><Relationship Id="rId2" Target="../media/image1.jpeg" Type="http://schemas.openxmlformats.org/officeDocument/2006/relationships/image"/><Relationship Id="rId20" Target="../media/image56.svg" Type="http://schemas.openxmlformats.org/officeDocument/2006/relationships/image"/><Relationship Id="rId21" Target="../media/image18.png" Type="http://schemas.openxmlformats.org/officeDocument/2006/relationships/image"/><Relationship Id="rId22" Target="../media/image19.svg" Type="http://schemas.openxmlformats.org/officeDocument/2006/relationships/image"/><Relationship Id="rId23" Target="../media/image87.png" Type="http://schemas.openxmlformats.org/officeDocument/2006/relationships/image"/><Relationship Id="rId3" Target="../media/image51.png" Type="http://schemas.openxmlformats.org/officeDocument/2006/relationships/image"/><Relationship Id="rId4" Target="../media/image52.svg" Type="http://schemas.openxmlformats.org/officeDocument/2006/relationships/image"/><Relationship Id="rId5" Target="../media/image53.png" Type="http://schemas.openxmlformats.org/officeDocument/2006/relationships/image"/><Relationship Id="rId6" Target="../media/image54.svg" Type="http://schemas.openxmlformats.org/officeDocument/2006/relationships/image"/><Relationship Id="rId7" Target="../media/image77.png" Type="http://schemas.openxmlformats.org/officeDocument/2006/relationships/image"/><Relationship Id="rId8" Target="../media/image78.svg" Type="http://schemas.openxmlformats.org/officeDocument/2006/relationships/image"/><Relationship Id="rId9" Target="../media/image7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0.svg" Type="http://schemas.openxmlformats.org/officeDocument/2006/relationships/image"/><Relationship Id="rId11" Target="../media/image81.png" Type="http://schemas.openxmlformats.org/officeDocument/2006/relationships/image"/><Relationship Id="rId12" Target="../media/image82.svg" Type="http://schemas.openxmlformats.org/officeDocument/2006/relationships/image"/><Relationship Id="rId13" Target="../media/image83.png" Type="http://schemas.openxmlformats.org/officeDocument/2006/relationships/image"/><Relationship Id="rId14" Target="../media/image84.svg" Type="http://schemas.openxmlformats.org/officeDocument/2006/relationships/image"/><Relationship Id="rId15" Target="../media/image85.png" Type="http://schemas.openxmlformats.org/officeDocument/2006/relationships/image"/><Relationship Id="rId16" Target="../media/image86.svg" Type="http://schemas.openxmlformats.org/officeDocument/2006/relationships/image"/><Relationship Id="rId17" Target="../media/image47.png" Type="http://schemas.openxmlformats.org/officeDocument/2006/relationships/image"/><Relationship Id="rId18" Target="../media/image48.svg" Type="http://schemas.openxmlformats.org/officeDocument/2006/relationships/image"/><Relationship Id="rId19" Target="../media/image55.png" Type="http://schemas.openxmlformats.org/officeDocument/2006/relationships/image"/><Relationship Id="rId2" Target="../media/image1.jpeg" Type="http://schemas.openxmlformats.org/officeDocument/2006/relationships/image"/><Relationship Id="rId20" Target="../media/image56.svg" Type="http://schemas.openxmlformats.org/officeDocument/2006/relationships/image"/><Relationship Id="rId21" Target="../media/image18.png" Type="http://schemas.openxmlformats.org/officeDocument/2006/relationships/image"/><Relationship Id="rId22" Target="../media/image19.svg" Type="http://schemas.openxmlformats.org/officeDocument/2006/relationships/image"/><Relationship Id="rId23" Target="../media/image88.png" Type="http://schemas.openxmlformats.org/officeDocument/2006/relationships/image"/><Relationship Id="rId24" Target="../embeddings/oleObject1.bin" Type="http://schemas.openxmlformats.org/officeDocument/2006/relationships/oleObject"/><Relationship Id="rId3" Target="../media/image51.png" Type="http://schemas.openxmlformats.org/officeDocument/2006/relationships/image"/><Relationship Id="rId4" Target="../media/image52.svg" Type="http://schemas.openxmlformats.org/officeDocument/2006/relationships/image"/><Relationship Id="rId5" Target="../media/image53.png" Type="http://schemas.openxmlformats.org/officeDocument/2006/relationships/image"/><Relationship Id="rId6" Target="../media/image54.svg" Type="http://schemas.openxmlformats.org/officeDocument/2006/relationships/image"/><Relationship Id="rId7" Target="../media/image77.png" Type="http://schemas.openxmlformats.org/officeDocument/2006/relationships/image"/><Relationship Id="rId8" Target="../media/image78.svg" Type="http://schemas.openxmlformats.org/officeDocument/2006/relationships/image"/><Relationship Id="rId9" Target="../media/image7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svg" Type="http://schemas.openxmlformats.org/officeDocument/2006/relationships/image"/><Relationship Id="rId11" Target="../media/image13.png" Type="http://schemas.openxmlformats.org/officeDocument/2006/relationships/image"/><Relationship Id="rId12" Target="../media/image14.svg" Type="http://schemas.openxmlformats.org/officeDocument/2006/relationships/image"/><Relationship Id="rId13" Target="../media/image55.png" Type="http://schemas.openxmlformats.org/officeDocument/2006/relationships/image"/><Relationship Id="rId14" Target="../media/image56.svg" Type="http://schemas.openxmlformats.org/officeDocument/2006/relationships/image"/><Relationship Id="rId15" Target="../media/image10.png" Type="http://schemas.openxmlformats.org/officeDocument/2006/relationships/image"/><Relationship Id="rId16" Target="../media/image91.svg" Type="http://schemas.openxmlformats.org/officeDocument/2006/relationships/image"/><Relationship Id="rId17" Target="../media/image92.jpeg" Type="http://schemas.openxmlformats.org/officeDocument/2006/relationships/image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89.png" Type="http://schemas.openxmlformats.org/officeDocument/2006/relationships/image"/><Relationship Id="rId8" Target="../media/image90.svg" Type="http://schemas.openxmlformats.org/officeDocument/2006/relationships/image"/><Relationship Id="rId9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334500" y="-443877"/>
            <a:ext cx="13168026" cy="11316273"/>
            <a:chOff x="0" y="0"/>
            <a:chExt cx="812800" cy="6985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387" y="0"/>
              <a:ext cx="806026" cy="698500"/>
            </a:xfrm>
            <a:custGeom>
              <a:avLst/>
              <a:gdLst/>
              <a:ahLst/>
              <a:cxnLst/>
              <a:rect r="r" b="b" t="t" l="l"/>
              <a:pathLst>
                <a:path h="698500" w="806026">
                  <a:moveTo>
                    <a:pt x="800543" y="364495"/>
                  </a:moveTo>
                  <a:lnTo>
                    <a:pt x="615083" y="683255"/>
                  </a:lnTo>
                  <a:cubicBezTo>
                    <a:pt x="609591" y="692693"/>
                    <a:pt x="599495" y="698500"/>
                    <a:pt x="588575" y="698500"/>
                  </a:cubicBezTo>
                  <a:lnTo>
                    <a:pt x="217451" y="698500"/>
                  </a:lnTo>
                  <a:cubicBezTo>
                    <a:pt x="206531" y="698500"/>
                    <a:pt x="196435" y="692693"/>
                    <a:pt x="190943" y="683255"/>
                  </a:cubicBezTo>
                  <a:lnTo>
                    <a:pt x="5483" y="364495"/>
                  </a:lnTo>
                  <a:cubicBezTo>
                    <a:pt x="0" y="355071"/>
                    <a:pt x="0" y="343429"/>
                    <a:pt x="5483" y="334005"/>
                  </a:cubicBezTo>
                  <a:lnTo>
                    <a:pt x="190943" y="15245"/>
                  </a:lnTo>
                  <a:cubicBezTo>
                    <a:pt x="196435" y="5807"/>
                    <a:pt x="206531" y="0"/>
                    <a:pt x="217451" y="0"/>
                  </a:cubicBezTo>
                  <a:lnTo>
                    <a:pt x="588575" y="0"/>
                  </a:lnTo>
                  <a:cubicBezTo>
                    <a:pt x="599495" y="0"/>
                    <a:pt x="609591" y="5807"/>
                    <a:pt x="615083" y="15245"/>
                  </a:cubicBezTo>
                  <a:lnTo>
                    <a:pt x="800543" y="334005"/>
                  </a:lnTo>
                  <a:cubicBezTo>
                    <a:pt x="806026" y="343429"/>
                    <a:pt x="806026" y="355071"/>
                    <a:pt x="800543" y="364495"/>
                  </a:cubicBez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886950" y="-2642796"/>
            <a:ext cx="13708112" cy="11783448"/>
            <a:chOff x="0" y="0"/>
            <a:chExt cx="812800" cy="6986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253" y="0"/>
              <a:ext cx="806295" cy="698680"/>
            </a:xfrm>
            <a:custGeom>
              <a:avLst/>
              <a:gdLst/>
              <a:ahLst/>
              <a:cxnLst/>
              <a:rect r="r" b="b" t="t" l="l"/>
              <a:pathLst>
                <a:path h="698680" w="806295">
                  <a:moveTo>
                    <a:pt x="801028" y="363986"/>
                  </a:moveTo>
                  <a:lnTo>
                    <a:pt x="614866" y="684035"/>
                  </a:lnTo>
                  <a:cubicBezTo>
                    <a:pt x="609592" y="693102"/>
                    <a:pt x="599894" y="698680"/>
                    <a:pt x="589404" y="698680"/>
                  </a:cubicBezTo>
                  <a:lnTo>
                    <a:pt x="216890" y="698680"/>
                  </a:lnTo>
                  <a:cubicBezTo>
                    <a:pt x="206400" y="698680"/>
                    <a:pt x="196702" y="693102"/>
                    <a:pt x="191428" y="684035"/>
                  </a:cubicBezTo>
                  <a:lnTo>
                    <a:pt x="5266" y="363986"/>
                  </a:lnTo>
                  <a:cubicBezTo>
                    <a:pt x="0" y="354932"/>
                    <a:pt x="0" y="343748"/>
                    <a:pt x="5266" y="334694"/>
                  </a:cubicBezTo>
                  <a:lnTo>
                    <a:pt x="191428" y="14646"/>
                  </a:lnTo>
                  <a:cubicBezTo>
                    <a:pt x="196702" y="5578"/>
                    <a:pt x="206400" y="0"/>
                    <a:pt x="216890" y="0"/>
                  </a:cubicBezTo>
                  <a:lnTo>
                    <a:pt x="589404" y="0"/>
                  </a:lnTo>
                  <a:cubicBezTo>
                    <a:pt x="599894" y="0"/>
                    <a:pt x="609592" y="5578"/>
                    <a:pt x="614866" y="14646"/>
                  </a:cubicBezTo>
                  <a:lnTo>
                    <a:pt x="801028" y="334694"/>
                  </a:lnTo>
                  <a:cubicBezTo>
                    <a:pt x="806294" y="343748"/>
                    <a:pt x="806294" y="354932"/>
                    <a:pt x="801028" y="363986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14300" y="-66675"/>
              <a:ext cx="584200" cy="7653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3349299" y="-2840784"/>
            <a:ext cx="5114374" cy="4395165"/>
            <a:chOff x="0" y="0"/>
            <a:chExt cx="812800" cy="698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360" y="0"/>
              <a:ext cx="804080" cy="698500"/>
            </a:xfrm>
            <a:custGeom>
              <a:avLst/>
              <a:gdLst/>
              <a:ahLst/>
              <a:cxnLst/>
              <a:rect r="r" b="b" t="t" l="l"/>
              <a:pathLst>
                <a:path h="698500" w="804080">
                  <a:moveTo>
                    <a:pt x="797021" y="368876"/>
                  </a:moveTo>
                  <a:lnTo>
                    <a:pt x="616659" y="678874"/>
                  </a:lnTo>
                  <a:cubicBezTo>
                    <a:pt x="609589" y="691025"/>
                    <a:pt x="596592" y="698500"/>
                    <a:pt x="582534" y="698500"/>
                  </a:cubicBezTo>
                  <a:lnTo>
                    <a:pt x="221546" y="698500"/>
                  </a:lnTo>
                  <a:cubicBezTo>
                    <a:pt x="207488" y="698500"/>
                    <a:pt x="194491" y="691025"/>
                    <a:pt x="187421" y="678874"/>
                  </a:cubicBezTo>
                  <a:lnTo>
                    <a:pt x="7059" y="368876"/>
                  </a:lnTo>
                  <a:cubicBezTo>
                    <a:pt x="0" y="356744"/>
                    <a:pt x="0" y="341756"/>
                    <a:pt x="7059" y="329624"/>
                  </a:cubicBezTo>
                  <a:lnTo>
                    <a:pt x="187421" y="19626"/>
                  </a:lnTo>
                  <a:cubicBezTo>
                    <a:pt x="194491" y="7475"/>
                    <a:pt x="207488" y="0"/>
                    <a:pt x="221546" y="0"/>
                  </a:cubicBezTo>
                  <a:lnTo>
                    <a:pt x="582534" y="0"/>
                  </a:lnTo>
                  <a:cubicBezTo>
                    <a:pt x="596592" y="0"/>
                    <a:pt x="609589" y="7475"/>
                    <a:pt x="616659" y="19626"/>
                  </a:cubicBezTo>
                  <a:lnTo>
                    <a:pt x="797021" y="329624"/>
                  </a:lnTo>
                  <a:cubicBezTo>
                    <a:pt x="804080" y="341756"/>
                    <a:pt x="804080" y="356744"/>
                    <a:pt x="797021" y="368876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74750" y="5812613"/>
            <a:ext cx="4667250" cy="1034903"/>
          </a:xfrm>
          <a:custGeom>
            <a:avLst/>
            <a:gdLst/>
            <a:ahLst/>
            <a:cxnLst/>
            <a:rect r="r" b="b" t="t" l="l"/>
            <a:pathLst>
              <a:path h="1034903" w="4667250">
                <a:moveTo>
                  <a:pt x="0" y="0"/>
                </a:moveTo>
                <a:lnTo>
                  <a:pt x="4667250" y="0"/>
                </a:lnTo>
                <a:lnTo>
                  <a:pt x="4667250" y="1034903"/>
                </a:lnTo>
                <a:lnTo>
                  <a:pt x="0" y="10349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157624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13" id="13"/>
          <p:cNvGrpSpPr/>
          <p:nvPr/>
        </p:nvGrpSpPr>
        <p:grpSpPr>
          <a:xfrm rot="0">
            <a:off x="1174750" y="5812613"/>
            <a:ext cx="4996602" cy="1073496"/>
            <a:chOff x="0" y="0"/>
            <a:chExt cx="1315978" cy="28273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15978" cy="282731"/>
            </a:xfrm>
            <a:custGeom>
              <a:avLst/>
              <a:gdLst/>
              <a:ahLst/>
              <a:cxnLst/>
              <a:rect r="r" b="b" t="t" l="l"/>
              <a:pathLst>
                <a:path h="282731" w="1315978">
                  <a:moveTo>
                    <a:pt x="23242" y="0"/>
                  </a:moveTo>
                  <a:lnTo>
                    <a:pt x="1292736" y="0"/>
                  </a:lnTo>
                  <a:cubicBezTo>
                    <a:pt x="1305572" y="0"/>
                    <a:pt x="1315978" y="10406"/>
                    <a:pt x="1315978" y="23242"/>
                  </a:cubicBezTo>
                  <a:lnTo>
                    <a:pt x="1315978" y="259490"/>
                  </a:lnTo>
                  <a:cubicBezTo>
                    <a:pt x="1315978" y="265654"/>
                    <a:pt x="1313529" y="271565"/>
                    <a:pt x="1309170" y="275924"/>
                  </a:cubicBezTo>
                  <a:cubicBezTo>
                    <a:pt x="1304812" y="280283"/>
                    <a:pt x="1298900" y="282731"/>
                    <a:pt x="1292736" y="282731"/>
                  </a:cubicBezTo>
                  <a:lnTo>
                    <a:pt x="23242" y="282731"/>
                  </a:lnTo>
                  <a:cubicBezTo>
                    <a:pt x="17078" y="282731"/>
                    <a:pt x="11166" y="280283"/>
                    <a:pt x="6807" y="275924"/>
                  </a:cubicBezTo>
                  <a:cubicBezTo>
                    <a:pt x="2449" y="271565"/>
                    <a:pt x="0" y="265654"/>
                    <a:pt x="0" y="259490"/>
                  </a:cubicBezTo>
                  <a:lnTo>
                    <a:pt x="0" y="23242"/>
                  </a:lnTo>
                  <a:cubicBezTo>
                    <a:pt x="0" y="17078"/>
                    <a:pt x="2449" y="11166"/>
                    <a:pt x="6807" y="6807"/>
                  </a:cubicBezTo>
                  <a:cubicBezTo>
                    <a:pt x="11166" y="2449"/>
                    <a:pt x="17078" y="0"/>
                    <a:pt x="23242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66675"/>
              <a:ext cx="1315978" cy="3494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  <a:r>
                <a:rPr lang="en-US" sz="2500">
                  <a:solidFill>
                    <a:srgbClr val="FFFFFF"/>
                  </a:solidFill>
                  <a:latin typeface="TT Norms"/>
                  <a:ea typeface="TT Norms"/>
                  <a:cs typeface="TT Norms"/>
                  <a:sym typeface="TT Norms"/>
                </a:rPr>
                <a:t>Proyecto APT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781393" y="7918934"/>
            <a:ext cx="4883744" cy="4273276"/>
            <a:chOff x="0" y="0"/>
            <a:chExt cx="812800" cy="7112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24952" y="36798"/>
              <a:ext cx="762896" cy="674402"/>
            </a:xfrm>
            <a:custGeom>
              <a:avLst/>
              <a:gdLst/>
              <a:ahLst/>
              <a:cxnLst/>
              <a:rect r="r" b="b" t="t" l="l"/>
              <a:pathLst>
                <a:path h="674402" w="762896">
                  <a:moveTo>
                    <a:pt x="412908" y="18257"/>
                  </a:moveTo>
                  <a:lnTo>
                    <a:pt x="756388" y="619347"/>
                  </a:lnTo>
                  <a:cubicBezTo>
                    <a:pt x="762896" y="630736"/>
                    <a:pt x="762849" y="644728"/>
                    <a:pt x="756265" y="656074"/>
                  </a:cubicBezTo>
                  <a:cubicBezTo>
                    <a:pt x="749681" y="667419"/>
                    <a:pt x="737556" y="674402"/>
                    <a:pt x="724438" y="674402"/>
                  </a:cubicBezTo>
                  <a:lnTo>
                    <a:pt x="38458" y="674402"/>
                  </a:lnTo>
                  <a:cubicBezTo>
                    <a:pt x="25340" y="674402"/>
                    <a:pt x="13215" y="667419"/>
                    <a:pt x="6631" y="656074"/>
                  </a:cubicBezTo>
                  <a:cubicBezTo>
                    <a:pt x="47" y="644728"/>
                    <a:pt x="0" y="630736"/>
                    <a:pt x="6508" y="619347"/>
                  </a:cubicBezTo>
                  <a:lnTo>
                    <a:pt x="349988" y="18257"/>
                  </a:lnTo>
                  <a:cubicBezTo>
                    <a:pt x="356439" y="6967"/>
                    <a:pt x="368445" y="0"/>
                    <a:pt x="381448" y="0"/>
                  </a:cubicBezTo>
                  <a:cubicBezTo>
                    <a:pt x="394451" y="0"/>
                    <a:pt x="406457" y="6967"/>
                    <a:pt x="412908" y="18257"/>
                  </a:cubicBezTo>
                  <a:close/>
                </a:path>
              </a:pathLst>
            </a:custGeom>
            <a:solidFill>
              <a:srgbClr val="1D7363">
                <a:alpha val="89804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5185256" y="9686925"/>
            <a:ext cx="3111500" cy="1221264"/>
          </a:xfrm>
          <a:custGeom>
            <a:avLst/>
            <a:gdLst/>
            <a:ahLst/>
            <a:cxnLst/>
            <a:rect r="r" b="b" t="t" l="l"/>
            <a:pathLst>
              <a:path h="1221264" w="3111500">
                <a:moveTo>
                  <a:pt x="0" y="0"/>
                </a:moveTo>
                <a:lnTo>
                  <a:pt x="3111500" y="0"/>
                </a:lnTo>
                <a:lnTo>
                  <a:pt x="3111500" y="1221263"/>
                </a:lnTo>
                <a:lnTo>
                  <a:pt x="0" y="12212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-10800000">
            <a:off x="9733712" y="-1378656"/>
            <a:ext cx="3352042" cy="2933037"/>
            <a:chOff x="0" y="0"/>
            <a:chExt cx="812800" cy="7112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27265" y="40210"/>
              <a:ext cx="758270" cy="670990"/>
            </a:xfrm>
            <a:custGeom>
              <a:avLst/>
              <a:gdLst/>
              <a:ahLst/>
              <a:cxnLst/>
              <a:rect r="r" b="b" t="t" l="l"/>
              <a:pathLst>
                <a:path h="670990" w="758270">
                  <a:moveTo>
                    <a:pt x="413512" y="19949"/>
                  </a:moveTo>
                  <a:lnTo>
                    <a:pt x="751158" y="610831"/>
                  </a:lnTo>
                  <a:cubicBezTo>
                    <a:pt x="758270" y="623276"/>
                    <a:pt x="758219" y="638565"/>
                    <a:pt x="751024" y="650963"/>
                  </a:cubicBezTo>
                  <a:cubicBezTo>
                    <a:pt x="743830" y="663360"/>
                    <a:pt x="730580" y="670990"/>
                    <a:pt x="716247" y="670990"/>
                  </a:cubicBezTo>
                  <a:lnTo>
                    <a:pt x="42023" y="670990"/>
                  </a:lnTo>
                  <a:cubicBezTo>
                    <a:pt x="27690" y="670990"/>
                    <a:pt x="14440" y="663360"/>
                    <a:pt x="7246" y="650963"/>
                  </a:cubicBezTo>
                  <a:cubicBezTo>
                    <a:pt x="51" y="638565"/>
                    <a:pt x="0" y="623276"/>
                    <a:pt x="7112" y="610831"/>
                  </a:cubicBezTo>
                  <a:lnTo>
                    <a:pt x="344758" y="19949"/>
                  </a:lnTo>
                  <a:cubicBezTo>
                    <a:pt x="351808" y="7613"/>
                    <a:pt x="364927" y="0"/>
                    <a:pt x="379135" y="0"/>
                  </a:cubicBezTo>
                  <a:cubicBezTo>
                    <a:pt x="393343" y="0"/>
                    <a:pt x="406462" y="7613"/>
                    <a:pt x="413512" y="19949"/>
                  </a:cubicBezTo>
                  <a:close/>
                </a:path>
              </a:pathLst>
            </a:custGeom>
            <a:solidFill>
              <a:srgbClr val="23403D">
                <a:alpha val="89804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368234" y="385226"/>
            <a:ext cx="899017" cy="732699"/>
          </a:xfrm>
          <a:custGeom>
            <a:avLst/>
            <a:gdLst/>
            <a:ahLst/>
            <a:cxnLst/>
            <a:rect r="r" b="b" t="t" l="l"/>
            <a:pathLst>
              <a:path h="732699" w="899017">
                <a:moveTo>
                  <a:pt x="0" y="0"/>
                </a:moveTo>
                <a:lnTo>
                  <a:pt x="899017" y="0"/>
                </a:lnTo>
                <a:lnTo>
                  <a:pt x="899017" y="732699"/>
                </a:lnTo>
                <a:lnTo>
                  <a:pt x="0" y="73269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5615187" y="-2501277"/>
            <a:ext cx="4656068" cy="4114800"/>
          </a:xfrm>
          <a:custGeom>
            <a:avLst/>
            <a:gdLst/>
            <a:ahLst/>
            <a:cxnLst/>
            <a:rect r="r" b="b" t="t" l="l"/>
            <a:pathLst>
              <a:path h="4114800" w="4656068">
                <a:moveTo>
                  <a:pt x="0" y="0"/>
                </a:moveTo>
                <a:lnTo>
                  <a:pt x="4656068" y="0"/>
                </a:lnTo>
                <a:lnTo>
                  <a:pt x="46560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5185256" y="-339102"/>
            <a:ext cx="3111500" cy="1221264"/>
          </a:xfrm>
          <a:custGeom>
            <a:avLst/>
            <a:gdLst/>
            <a:ahLst/>
            <a:cxnLst/>
            <a:rect r="r" b="b" t="t" l="l"/>
            <a:pathLst>
              <a:path h="1221264" w="3111500">
                <a:moveTo>
                  <a:pt x="0" y="0"/>
                </a:moveTo>
                <a:lnTo>
                  <a:pt x="3111500" y="0"/>
                </a:lnTo>
                <a:lnTo>
                  <a:pt x="3111500" y="1221264"/>
                </a:lnTo>
                <a:lnTo>
                  <a:pt x="0" y="122126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9779036" y="882162"/>
            <a:ext cx="7486261" cy="6878003"/>
          </a:xfrm>
          <a:custGeom>
            <a:avLst/>
            <a:gdLst/>
            <a:ahLst/>
            <a:cxnLst/>
            <a:rect r="r" b="b" t="t" l="l"/>
            <a:pathLst>
              <a:path h="6878003" w="7486261">
                <a:moveTo>
                  <a:pt x="0" y="0"/>
                </a:moveTo>
                <a:lnTo>
                  <a:pt x="7486261" y="0"/>
                </a:lnTo>
                <a:lnTo>
                  <a:pt x="7486261" y="6878002"/>
                </a:lnTo>
                <a:lnTo>
                  <a:pt x="0" y="687800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27" id="27"/>
          <p:cNvGrpSpPr/>
          <p:nvPr/>
        </p:nvGrpSpPr>
        <p:grpSpPr>
          <a:xfrm rot="0">
            <a:off x="10046427" y="1287867"/>
            <a:ext cx="9137786" cy="7852785"/>
            <a:chOff x="0" y="0"/>
            <a:chExt cx="812800" cy="6985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508" y="0"/>
              <a:ext cx="799785" cy="698500"/>
            </a:xfrm>
            <a:custGeom>
              <a:avLst/>
              <a:gdLst/>
              <a:ahLst/>
              <a:cxnLst/>
              <a:rect r="r" b="b" t="t" l="l"/>
              <a:pathLst>
                <a:path h="698500" w="799785">
                  <a:moveTo>
                    <a:pt x="789249" y="378542"/>
                  </a:moveTo>
                  <a:lnTo>
                    <a:pt x="620135" y="669208"/>
                  </a:lnTo>
                  <a:cubicBezTo>
                    <a:pt x="609583" y="687343"/>
                    <a:pt x="590184" y="698500"/>
                    <a:pt x="569202" y="698500"/>
                  </a:cubicBezTo>
                  <a:lnTo>
                    <a:pt x="230582" y="698500"/>
                  </a:lnTo>
                  <a:cubicBezTo>
                    <a:pt x="209600" y="698500"/>
                    <a:pt x="190201" y="687343"/>
                    <a:pt x="179649" y="669208"/>
                  </a:cubicBezTo>
                  <a:lnTo>
                    <a:pt x="10535" y="378542"/>
                  </a:lnTo>
                  <a:cubicBezTo>
                    <a:pt x="0" y="360435"/>
                    <a:pt x="0" y="338065"/>
                    <a:pt x="10535" y="319958"/>
                  </a:cubicBezTo>
                  <a:lnTo>
                    <a:pt x="179649" y="29293"/>
                  </a:lnTo>
                  <a:cubicBezTo>
                    <a:pt x="190201" y="11157"/>
                    <a:pt x="209600" y="0"/>
                    <a:pt x="230582" y="0"/>
                  </a:cubicBezTo>
                  <a:lnTo>
                    <a:pt x="569202" y="0"/>
                  </a:lnTo>
                  <a:cubicBezTo>
                    <a:pt x="590184" y="0"/>
                    <a:pt x="609583" y="11157"/>
                    <a:pt x="620135" y="29293"/>
                  </a:cubicBezTo>
                  <a:lnTo>
                    <a:pt x="789249" y="319958"/>
                  </a:lnTo>
                  <a:cubicBezTo>
                    <a:pt x="799784" y="338065"/>
                    <a:pt x="799784" y="360435"/>
                    <a:pt x="789249" y="378542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61771" lIns="61771" bIns="61771" rIns="61771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0667167" y="1630928"/>
            <a:ext cx="10502693" cy="7307231"/>
            <a:chOff x="0" y="0"/>
            <a:chExt cx="1003955" cy="6985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4246" y="0"/>
              <a:ext cx="995462" cy="698500"/>
            </a:xfrm>
            <a:custGeom>
              <a:avLst/>
              <a:gdLst/>
              <a:ahLst/>
              <a:cxnLst/>
              <a:rect r="r" b="b" t="t" l="l"/>
              <a:pathLst>
                <a:path h="698500" w="995462">
                  <a:moveTo>
                    <a:pt x="988588" y="368364"/>
                  </a:moveTo>
                  <a:lnTo>
                    <a:pt x="807630" y="679386"/>
                  </a:lnTo>
                  <a:cubicBezTo>
                    <a:pt x="800745" y="691220"/>
                    <a:pt x="788086" y="698500"/>
                    <a:pt x="774395" y="698500"/>
                  </a:cubicBezTo>
                  <a:lnTo>
                    <a:pt x="221068" y="698500"/>
                  </a:lnTo>
                  <a:cubicBezTo>
                    <a:pt x="207377" y="698500"/>
                    <a:pt x="194718" y="691220"/>
                    <a:pt x="187833" y="679386"/>
                  </a:cubicBezTo>
                  <a:lnTo>
                    <a:pt x="6875" y="368364"/>
                  </a:lnTo>
                  <a:cubicBezTo>
                    <a:pt x="0" y="356549"/>
                    <a:pt x="0" y="341951"/>
                    <a:pt x="6875" y="330136"/>
                  </a:cubicBezTo>
                  <a:lnTo>
                    <a:pt x="187833" y="19114"/>
                  </a:lnTo>
                  <a:cubicBezTo>
                    <a:pt x="194718" y="7280"/>
                    <a:pt x="207377" y="0"/>
                    <a:pt x="221068" y="0"/>
                  </a:cubicBezTo>
                  <a:lnTo>
                    <a:pt x="774395" y="0"/>
                  </a:lnTo>
                  <a:cubicBezTo>
                    <a:pt x="788086" y="0"/>
                    <a:pt x="800745" y="7280"/>
                    <a:pt x="807630" y="19114"/>
                  </a:cubicBezTo>
                  <a:lnTo>
                    <a:pt x="988588" y="330136"/>
                  </a:lnTo>
                  <a:cubicBezTo>
                    <a:pt x="995463" y="341951"/>
                    <a:pt x="995463" y="356549"/>
                    <a:pt x="988588" y="368364"/>
                  </a:cubicBezTo>
                  <a:close/>
                </a:path>
              </a:pathLst>
            </a:custGeom>
            <a:blipFill>
              <a:blip r:embed="rId13"/>
              <a:stretch>
                <a:fillRect l="-19014" t="0" r="-6440" b="0"/>
              </a:stretch>
            </a:blipFill>
            <a:ln w="20955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name="TextBox 32" id="32"/>
          <p:cNvSpPr txBox="true"/>
          <p:nvPr/>
        </p:nvSpPr>
        <p:spPr>
          <a:xfrm rot="0">
            <a:off x="1002643" y="1794498"/>
            <a:ext cx="7778750" cy="3873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00"/>
              </a:lnSpc>
            </a:pPr>
            <a:r>
              <a:rPr lang="en-US" sz="10000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PROYECTO GESTIÓN QUILHUICA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67251" y="7073900"/>
            <a:ext cx="4904101" cy="2613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Fecha: </a:t>
            </a:r>
            <a:r>
              <a:rPr lang="en-US" sz="2500">
                <a:solidFill>
                  <a:srgbClr val="23403D"/>
                </a:solidFill>
                <a:latin typeface="TT Norms"/>
                <a:ea typeface="TT Norms"/>
                <a:cs typeface="TT Norms"/>
                <a:sym typeface="TT Norms"/>
              </a:rPr>
              <a:t>Septiembre 1, 2025</a:t>
            </a:r>
          </a:p>
          <a:p>
            <a:pPr algn="l">
              <a:lnSpc>
                <a:spcPts val="3500"/>
              </a:lnSpc>
            </a:pPr>
            <a:r>
              <a:rPr lang="en-US" sz="2500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Integrantes:  </a:t>
            </a: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Eduardo Velásquez</a:t>
            </a: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Marco Oviedo</a:t>
            </a: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Felipe Alvarado</a:t>
            </a:r>
          </a:p>
          <a:p>
            <a:pPr algn="l">
              <a:lnSpc>
                <a:spcPts val="3500"/>
              </a:lnSpc>
            </a:pPr>
            <a:r>
              <a:rPr lang="en-US" sz="2500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Profesor: Carlos Correa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860626" y="0"/>
            <a:ext cx="10399005" cy="10281761"/>
            <a:chOff x="0" y="0"/>
            <a:chExt cx="406400" cy="4018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401818"/>
            </a:xfrm>
            <a:custGeom>
              <a:avLst/>
              <a:gdLst/>
              <a:ahLst/>
              <a:cxnLst/>
              <a:rect r="r" b="b" t="t" l="l"/>
              <a:pathLst>
                <a:path h="401818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01818"/>
                  </a:lnTo>
                  <a:lnTo>
                    <a:pt x="0" y="40181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66675"/>
              <a:ext cx="203200" cy="4684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292460" y="-4624142"/>
            <a:ext cx="15839091" cy="8353315"/>
            <a:chOff x="0" y="0"/>
            <a:chExt cx="1324457" cy="6985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408" y="0"/>
              <a:ext cx="1321641" cy="698500"/>
            </a:xfrm>
            <a:custGeom>
              <a:avLst/>
              <a:gdLst/>
              <a:ahLst/>
              <a:cxnLst/>
              <a:rect r="r" b="b" t="t" l="l"/>
              <a:pathLst>
                <a:path h="698500" w="1321641">
                  <a:moveTo>
                    <a:pt x="1319362" y="355587"/>
                  </a:moveTo>
                  <a:lnTo>
                    <a:pt x="1123536" y="692163"/>
                  </a:lnTo>
                  <a:cubicBezTo>
                    <a:pt x="1121253" y="696086"/>
                    <a:pt x="1117056" y="698500"/>
                    <a:pt x="1112517" y="698500"/>
                  </a:cubicBezTo>
                  <a:lnTo>
                    <a:pt x="209124" y="698500"/>
                  </a:lnTo>
                  <a:cubicBezTo>
                    <a:pt x="204585" y="698500"/>
                    <a:pt x="200388" y="696086"/>
                    <a:pt x="198105" y="692163"/>
                  </a:cubicBezTo>
                  <a:lnTo>
                    <a:pt x="2279" y="355587"/>
                  </a:lnTo>
                  <a:cubicBezTo>
                    <a:pt x="0" y="351670"/>
                    <a:pt x="0" y="346830"/>
                    <a:pt x="2279" y="342913"/>
                  </a:cubicBezTo>
                  <a:lnTo>
                    <a:pt x="198105" y="6337"/>
                  </a:lnTo>
                  <a:cubicBezTo>
                    <a:pt x="200388" y="2414"/>
                    <a:pt x="204585" y="0"/>
                    <a:pt x="209124" y="0"/>
                  </a:cubicBezTo>
                  <a:lnTo>
                    <a:pt x="1112517" y="0"/>
                  </a:lnTo>
                  <a:cubicBezTo>
                    <a:pt x="1117056" y="0"/>
                    <a:pt x="1121253" y="2414"/>
                    <a:pt x="1123536" y="6337"/>
                  </a:cubicBezTo>
                  <a:lnTo>
                    <a:pt x="1319362" y="342913"/>
                  </a:lnTo>
                  <a:cubicBezTo>
                    <a:pt x="1321641" y="346830"/>
                    <a:pt x="1321641" y="351670"/>
                    <a:pt x="1319362" y="355587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14300" y="-66675"/>
              <a:ext cx="1095857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57377" y="961785"/>
            <a:ext cx="11838246" cy="9805715"/>
            <a:chOff x="0" y="0"/>
            <a:chExt cx="485107" cy="40181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1604" y="0"/>
              <a:ext cx="461898" cy="401818"/>
            </a:xfrm>
            <a:custGeom>
              <a:avLst/>
              <a:gdLst/>
              <a:ahLst/>
              <a:cxnLst/>
              <a:rect r="r" b="b" t="t" l="l"/>
              <a:pathLst>
                <a:path h="401818" w="461898">
                  <a:moveTo>
                    <a:pt x="224295" y="0"/>
                  </a:moveTo>
                  <a:lnTo>
                    <a:pt x="440804" y="0"/>
                  </a:lnTo>
                  <a:cubicBezTo>
                    <a:pt x="447789" y="0"/>
                    <a:pt x="454273" y="3625"/>
                    <a:pt x="457932" y="9575"/>
                  </a:cubicBezTo>
                  <a:cubicBezTo>
                    <a:pt x="461590" y="15525"/>
                    <a:pt x="461899" y="22947"/>
                    <a:pt x="458747" y="29180"/>
                  </a:cubicBezTo>
                  <a:lnTo>
                    <a:pt x="285059" y="372638"/>
                  </a:lnTo>
                  <a:cubicBezTo>
                    <a:pt x="276009" y="390535"/>
                    <a:pt x="257659" y="401818"/>
                    <a:pt x="237604" y="401818"/>
                  </a:cubicBezTo>
                  <a:lnTo>
                    <a:pt x="21095" y="401818"/>
                  </a:lnTo>
                  <a:cubicBezTo>
                    <a:pt x="14110" y="401818"/>
                    <a:pt x="7626" y="398193"/>
                    <a:pt x="3967" y="392243"/>
                  </a:cubicBezTo>
                  <a:cubicBezTo>
                    <a:pt x="309" y="386293"/>
                    <a:pt x="0" y="378871"/>
                    <a:pt x="3152" y="372638"/>
                  </a:cubicBezTo>
                  <a:lnTo>
                    <a:pt x="176840" y="29180"/>
                  </a:lnTo>
                  <a:cubicBezTo>
                    <a:pt x="185890" y="11283"/>
                    <a:pt x="204240" y="0"/>
                    <a:pt x="224295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66675"/>
              <a:ext cx="281907" cy="4684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465592" y="9677400"/>
            <a:ext cx="2085975" cy="818745"/>
          </a:xfrm>
          <a:custGeom>
            <a:avLst/>
            <a:gdLst/>
            <a:ahLst/>
            <a:cxnLst/>
            <a:rect r="r" b="b" t="t" l="l"/>
            <a:pathLst>
              <a:path h="818745" w="2085975">
                <a:moveTo>
                  <a:pt x="0" y="0"/>
                </a:moveTo>
                <a:lnTo>
                  <a:pt x="2085975" y="0"/>
                </a:lnTo>
                <a:lnTo>
                  <a:pt x="2085975" y="818745"/>
                </a:lnTo>
                <a:lnTo>
                  <a:pt x="0" y="818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0" y="6362700"/>
            <a:ext cx="5410171" cy="1050844"/>
          </a:xfrm>
          <a:custGeom>
            <a:avLst/>
            <a:gdLst/>
            <a:ahLst/>
            <a:cxnLst/>
            <a:rect r="r" b="b" t="t" l="l"/>
            <a:pathLst>
              <a:path h="1050844" w="5410171">
                <a:moveTo>
                  <a:pt x="0" y="0"/>
                </a:moveTo>
                <a:lnTo>
                  <a:pt x="5410171" y="0"/>
                </a:lnTo>
                <a:lnTo>
                  <a:pt x="5410171" y="1050844"/>
                </a:lnTo>
                <a:lnTo>
                  <a:pt x="0" y="105084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194102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14" id="14"/>
          <p:cNvGrpSpPr/>
          <p:nvPr/>
        </p:nvGrpSpPr>
        <p:grpSpPr>
          <a:xfrm rot="0">
            <a:off x="-465592" y="5884496"/>
            <a:ext cx="5875762" cy="956408"/>
            <a:chOff x="0" y="0"/>
            <a:chExt cx="1547526" cy="25189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47526" cy="251894"/>
            </a:xfrm>
            <a:custGeom>
              <a:avLst/>
              <a:gdLst/>
              <a:ahLst/>
              <a:cxnLst/>
              <a:rect r="r" b="b" t="t" l="l"/>
              <a:pathLst>
                <a:path h="251894" w="1547526">
                  <a:moveTo>
                    <a:pt x="19764" y="0"/>
                  </a:moveTo>
                  <a:lnTo>
                    <a:pt x="1527762" y="0"/>
                  </a:lnTo>
                  <a:cubicBezTo>
                    <a:pt x="1533004" y="0"/>
                    <a:pt x="1538031" y="2082"/>
                    <a:pt x="1541737" y="5789"/>
                  </a:cubicBezTo>
                  <a:cubicBezTo>
                    <a:pt x="1545444" y="9495"/>
                    <a:pt x="1547526" y="14522"/>
                    <a:pt x="1547526" y="19764"/>
                  </a:cubicBezTo>
                  <a:lnTo>
                    <a:pt x="1547526" y="232130"/>
                  </a:lnTo>
                  <a:cubicBezTo>
                    <a:pt x="1547526" y="237371"/>
                    <a:pt x="1545444" y="242398"/>
                    <a:pt x="1541737" y="246105"/>
                  </a:cubicBezTo>
                  <a:cubicBezTo>
                    <a:pt x="1538031" y="249811"/>
                    <a:pt x="1533004" y="251894"/>
                    <a:pt x="1527762" y="251894"/>
                  </a:cubicBezTo>
                  <a:lnTo>
                    <a:pt x="19764" y="251894"/>
                  </a:lnTo>
                  <a:cubicBezTo>
                    <a:pt x="14522" y="251894"/>
                    <a:pt x="9495" y="249811"/>
                    <a:pt x="5789" y="246105"/>
                  </a:cubicBezTo>
                  <a:cubicBezTo>
                    <a:pt x="2082" y="242398"/>
                    <a:pt x="0" y="237371"/>
                    <a:pt x="0" y="232130"/>
                  </a:cubicBezTo>
                  <a:lnTo>
                    <a:pt x="0" y="19764"/>
                  </a:lnTo>
                  <a:cubicBezTo>
                    <a:pt x="0" y="14522"/>
                    <a:pt x="2082" y="9495"/>
                    <a:pt x="5789" y="5789"/>
                  </a:cubicBezTo>
                  <a:cubicBezTo>
                    <a:pt x="9495" y="2082"/>
                    <a:pt x="14522" y="0"/>
                    <a:pt x="19764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1547526" cy="318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176500" y="-292020"/>
            <a:ext cx="4035505" cy="818745"/>
            <a:chOff x="0" y="0"/>
            <a:chExt cx="5380674" cy="109166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2599374" y="0"/>
              <a:ext cx="2781300" cy="1091660"/>
            </a:xfrm>
            <a:custGeom>
              <a:avLst/>
              <a:gdLst/>
              <a:ahLst/>
              <a:cxnLst/>
              <a:rect r="r" b="b" t="t" l="l"/>
              <a:pathLst>
                <a:path h="1091660" w="2781300">
                  <a:moveTo>
                    <a:pt x="0" y="0"/>
                  </a:moveTo>
                  <a:lnTo>
                    <a:pt x="2781300" y="0"/>
                  </a:lnTo>
                  <a:lnTo>
                    <a:pt x="2781300" y="1091660"/>
                  </a:lnTo>
                  <a:lnTo>
                    <a:pt x="0" y="109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87304" cy="1091660"/>
            </a:xfrm>
            <a:custGeom>
              <a:avLst/>
              <a:gdLst/>
              <a:ahLst/>
              <a:cxnLst/>
              <a:rect r="r" b="b" t="t" l="l"/>
              <a:pathLst>
                <a:path h="1091660" w="2487304">
                  <a:moveTo>
                    <a:pt x="0" y="0"/>
                  </a:moveTo>
                  <a:lnTo>
                    <a:pt x="2487304" y="0"/>
                  </a:lnTo>
                  <a:lnTo>
                    <a:pt x="2487304" y="1091660"/>
                  </a:lnTo>
                  <a:lnTo>
                    <a:pt x="0" y="109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-11819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5970737" y="8578892"/>
            <a:ext cx="4307273" cy="3015761"/>
            <a:chOff x="0" y="0"/>
            <a:chExt cx="505660" cy="35404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24845" y="0"/>
              <a:ext cx="455970" cy="354041"/>
            </a:xfrm>
            <a:custGeom>
              <a:avLst/>
              <a:gdLst/>
              <a:ahLst/>
              <a:cxnLst/>
              <a:rect r="r" b="b" t="t" l="l"/>
              <a:pathLst>
                <a:path h="354041" w="455970">
                  <a:moveTo>
                    <a:pt x="241264" y="0"/>
                  </a:moveTo>
                  <a:lnTo>
                    <a:pt x="417906" y="0"/>
                  </a:lnTo>
                  <a:cubicBezTo>
                    <a:pt x="430904" y="0"/>
                    <a:pt x="442917" y="6926"/>
                    <a:pt x="449431" y="18174"/>
                  </a:cubicBezTo>
                  <a:cubicBezTo>
                    <a:pt x="455944" y="29422"/>
                    <a:pt x="455970" y="43288"/>
                    <a:pt x="449500" y="54561"/>
                  </a:cubicBezTo>
                  <a:lnTo>
                    <a:pt x="308931" y="299480"/>
                  </a:lnTo>
                  <a:cubicBezTo>
                    <a:pt x="289560" y="333229"/>
                    <a:pt x="253619" y="354041"/>
                    <a:pt x="214706" y="354041"/>
                  </a:cubicBezTo>
                  <a:lnTo>
                    <a:pt x="38064" y="354041"/>
                  </a:lnTo>
                  <a:cubicBezTo>
                    <a:pt x="25066" y="354041"/>
                    <a:pt x="13053" y="347115"/>
                    <a:pt x="6540" y="335867"/>
                  </a:cubicBezTo>
                  <a:cubicBezTo>
                    <a:pt x="27" y="324619"/>
                    <a:pt x="0" y="310753"/>
                    <a:pt x="6470" y="299480"/>
                  </a:cubicBezTo>
                  <a:lnTo>
                    <a:pt x="147040" y="54561"/>
                  </a:lnTo>
                  <a:cubicBezTo>
                    <a:pt x="166410" y="20812"/>
                    <a:pt x="202351" y="0"/>
                    <a:pt x="241264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66675"/>
              <a:ext cx="302460" cy="420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-3349299" y="-2840784"/>
            <a:ext cx="5114374" cy="4395165"/>
            <a:chOff x="0" y="0"/>
            <a:chExt cx="812800" cy="6985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4360" y="0"/>
              <a:ext cx="804080" cy="698500"/>
            </a:xfrm>
            <a:custGeom>
              <a:avLst/>
              <a:gdLst/>
              <a:ahLst/>
              <a:cxnLst/>
              <a:rect r="r" b="b" t="t" l="l"/>
              <a:pathLst>
                <a:path h="698500" w="804080">
                  <a:moveTo>
                    <a:pt x="797021" y="368876"/>
                  </a:moveTo>
                  <a:lnTo>
                    <a:pt x="616659" y="678874"/>
                  </a:lnTo>
                  <a:cubicBezTo>
                    <a:pt x="609589" y="691025"/>
                    <a:pt x="596592" y="698500"/>
                    <a:pt x="582534" y="698500"/>
                  </a:cubicBezTo>
                  <a:lnTo>
                    <a:pt x="221546" y="698500"/>
                  </a:lnTo>
                  <a:cubicBezTo>
                    <a:pt x="207488" y="698500"/>
                    <a:pt x="194491" y="691025"/>
                    <a:pt x="187421" y="678874"/>
                  </a:cubicBezTo>
                  <a:lnTo>
                    <a:pt x="7059" y="368876"/>
                  </a:lnTo>
                  <a:cubicBezTo>
                    <a:pt x="0" y="356744"/>
                    <a:pt x="0" y="341756"/>
                    <a:pt x="7059" y="329624"/>
                  </a:cubicBezTo>
                  <a:lnTo>
                    <a:pt x="187421" y="19626"/>
                  </a:lnTo>
                  <a:cubicBezTo>
                    <a:pt x="194491" y="7475"/>
                    <a:pt x="207488" y="0"/>
                    <a:pt x="221546" y="0"/>
                  </a:cubicBezTo>
                  <a:lnTo>
                    <a:pt x="582534" y="0"/>
                  </a:lnTo>
                  <a:cubicBezTo>
                    <a:pt x="596592" y="0"/>
                    <a:pt x="609589" y="7475"/>
                    <a:pt x="616659" y="19626"/>
                  </a:cubicBezTo>
                  <a:lnTo>
                    <a:pt x="797021" y="329624"/>
                  </a:lnTo>
                  <a:cubicBezTo>
                    <a:pt x="804080" y="341756"/>
                    <a:pt x="804080" y="356744"/>
                    <a:pt x="797021" y="368876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368234" y="385226"/>
            <a:ext cx="899017" cy="732699"/>
          </a:xfrm>
          <a:custGeom>
            <a:avLst/>
            <a:gdLst/>
            <a:ahLst/>
            <a:cxnLst/>
            <a:rect r="r" b="b" t="t" l="l"/>
            <a:pathLst>
              <a:path h="732699" w="899017">
                <a:moveTo>
                  <a:pt x="0" y="0"/>
                </a:moveTo>
                <a:lnTo>
                  <a:pt x="899017" y="0"/>
                </a:lnTo>
                <a:lnTo>
                  <a:pt x="899017" y="732699"/>
                </a:lnTo>
                <a:lnTo>
                  <a:pt x="0" y="73269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7674864" y="9720423"/>
            <a:ext cx="899017" cy="732699"/>
          </a:xfrm>
          <a:custGeom>
            <a:avLst/>
            <a:gdLst/>
            <a:ahLst/>
            <a:cxnLst/>
            <a:rect r="r" b="b" t="t" l="l"/>
            <a:pathLst>
              <a:path h="732699" w="899017">
                <a:moveTo>
                  <a:pt x="0" y="0"/>
                </a:moveTo>
                <a:lnTo>
                  <a:pt x="899018" y="0"/>
                </a:lnTo>
                <a:lnTo>
                  <a:pt x="899018" y="732699"/>
                </a:lnTo>
                <a:lnTo>
                  <a:pt x="0" y="7326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0732730" y="-3588075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1890386" y="672495"/>
            <a:ext cx="7141260" cy="6561033"/>
          </a:xfrm>
          <a:custGeom>
            <a:avLst/>
            <a:gdLst/>
            <a:ahLst/>
            <a:cxnLst/>
            <a:rect r="r" b="b" t="t" l="l"/>
            <a:pathLst>
              <a:path h="6561033" w="7141260">
                <a:moveTo>
                  <a:pt x="0" y="0"/>
                </a:moveTo>
                <a:lnTo>
                  <a:pt x="7141260" y="0"/>
                </a:lnTo>
                <a:lnTo>
                  <a:pt x="7141260" y="6561033"/>
                </a:lnTo>
                <a:lnTo>
                  <a:pt x="0" y="6561033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alphaModFix amt="46000"/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0" id="30"/>
          <p:cNvSpPr txBox="true"/>
          <p:nvPr/>
        </p:nvSpPr>
        <p:spPr>
          <a:xfrm rot="0">
            <a:off x="1174750" y="1920249"/>
            <a:ext cx="9557980" cy="95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sz="6499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NUESTRO PROYECTO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9494664" y="1366752"/>
            <a:ext cx="12952146" cy="9544221"/>
            <a:chOff x="0" y="0"/>
            <a:chExt cx="545061" cy="401646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10610" y="0"/>
              <a:ext cx="523840" cy="401646"/>
            </a:xfrm>
            <a:custGeom>
              <a:avLst/>
              <a:gdLst/>
              <a:ahLst/>
              <a:cxnLst/>
              <a:rect r="r" b="b" t="t" l="l"/>
              <a:pathLst>
                <a:path h="401646" w="523840">
                  <a:moveTo>
                    <a:pt x="222477" y="0"/>
                  </a:moveTo>
                  <a:lnTo>
                    <a:pt x="504564" y="0"/>
                  </a:lnTo>
                  <a:cubicBezTo>
                    <a:pt x="510947" y="0"/>
                    <a:pt x="516873" y="3313"/>
                    <a:pt x="520216" y="8751"/>
                  </a:cubicBezTo>
                  <a:cubicBezTo>
                    <a:pt x="523559" y="14189"/>
                    <a:pt x="523841" y="20972"/>
                    <a:pt x="520959" y="26668"/>
                  </a:cubicBezTo>
                  <a:lnTo>
                    <a:pt x="344742" y="374978"/>
                  </a:lnTo>
                  <a:cubicBezTo>
                    <a:pt x="336467" y="391335"/>
                    <a:pt x="319695" y="401646"/>
                    <a:pt x="301364" y="401646"/>
                  </a:cubicBezTo>
                  <a:lnTo>
                    <a:pt x="19277" y="401646"/>
                  </a:lnTo>
                  <a:cubicBezTo>
                    <a:pt x="12893" y="401646"/>
                    <a:pt x="6967" y="398333"/>
                    <a:pt x="3624" y="392895"/>
                  </a:cubicBezTo>
                  <a:cubicBezTo>
                    <a:pt x="281" y="387457"/>
                    <a:pt x="0" y="380674"/>
                    <a:pt x="2882" y="374978"/>
                  </a:cubicBezTo>
                  <a:lnTo>
                    <a:pt x="179098" y="26668"/>
                  </a:lnTo>
                  <a:cubicBezTo>
                    <a:pt x="187373" y="10311"/>
                    <a:pt x="204146" y="0"/>
                    <a:pt x="222477" y="0"/>
                  </a:cubicBezTo>
                  <a:close/>
                </a:path>
              </a:pathLst>
            </a:custGeom>
            <a:blipFill>
              <a:blip r:embed="rId17"/>
              <a:stretch>
                <a:fillRect l="-726" t="-15931" r="-726" b="-15931"/>
              </a:stretch>
            </a:blipFill>
            <a:ln w="20955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name="TextBox 33" id="33"/>
          <p:cNvSpPr txBox="true"/>
          <p:nvPr/>
        </p:nvSpPr>
        <p:spPr>
          <a:xfrm rot="0">
            <a:off x="1174750" y="3675762"/>
            <a:ext cx="6523545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10">
                <a:solidFill>
                  <a:srgbClr val="23403D"/>
                </a:solidFill>
                <a:latin typeface="TT Norms"/>
                <a:ea typeface="TT Norms"/>
                <a:cs typeface="TT Norms"/>
                <a:sym typeface="TT Norms"/>
              </a:rPr>
              <a:t>El fundo Los Ceibos SPA, de Quilhuica, esta pasando por un problema de gestión de productos y logística dentro de su empresa, lo que hace que recursos valiosos como combustible y mano de obra se vean afectados en lo que es gastos y tiempo de operabilidad, todo esto dado que solo cuentan con toda la gestión de productos en papel.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174750" y="7097713"/>
            <a:ext cx="6523545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10">
                <a:solidFill>
                  <a:srgbClr val="23403D"/>
                </a:solidFill>
                <a:latin typeface="TT Norms"/>
                <a:ea typeface="TT Norms"/>
                <a:cs typeface="TT Norms"/>
                <a:sym typeface="TT Norms"/>
              </a:rPr>
              <a:t>Como equipo de trabajo propusimos desarrollar un proyecto que tiene como visión una aplicación web integral que facilite la gestión eficiente de sus inventarios, mejorando así la operatividad, logística y la toma de decisiones, contribuyendo al crecimiento y sostenibilidad del negocios y la expansión a distintas sedes a futuro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74750" y="3092627"/>
            <a:ext cx="54492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 b="true">
                <a:solidFill>
                  <a:srgbClr val="1D7363"/>
                </a:solidFill>
                <a:latin typeface="TT Norms Bold"/>
                <a:ea typeface="TT Norms Bold"/>
                <a:cs typeface="TT Norms Bold"/>
                <a:sym typeface="TT Norms Bold"/>
              </a:rPr>
              <a:t>Caso actual de la empresa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74750" y="6053137"/>
            <a:ext cx="3616898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 b="true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Nuestra Solución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1041902" y="2573445"/>
            <a:ext cx="500647" cy="438066"/>
            <a:chOff x="0" y="0"/>
            <a:chExt cx="812800" cy="7112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60851" y="89740"/>
              <a:ext cx="691098" cy="621460"/>
            </a:xfrm>
            <a:custGeom>
              <a:avLst/>
              <a:gdLst/>
              <a:ahLst/>
              <a:cxnLst/>
              <a:rect r="r" b="b" t="t" l="l"/>
              <a:pathLst>
                <a:path h="621460" w="691098">
                  <a:moveTo>
                    <a:pt x="422271" y="44524"/>
                  </a:moveTo>
                  <a:lnTo>
                    <a:pt x="675227" y="487196"/>
                  </a:lnTo>
                  <a:cubicBezTo>
                    <a:pt x="691098" y="514971"/>
                    <a:pt x="690984" y="549095"/>
                    <a:pt x="674928" y="576763"/>
                  </a:cubicBezTo>
                  <a:cubicBezTo>
                    <a:pt x="658871" y="604431"/>
                    <a:pt x="629300" y="621460"/>
                    <a:pt x="597311" y="621460"/>
                  </a:cubicBezTo>
                  <a:lnTo>
                    <a:pt x="93787" y="621460"/>
                  </a:lnTo>
                  <a:cubicBezTo>
                    <a:pt x="61798" y="621460"/>
                    <a:pt x="32227" y="604431"/>
                    <a:pt x="16170" y="576763"/>
                  </a:cubicBezTo>
                  <a:cubicBezTo>
                    <a:pt x="114" y="549095"/>
                    <a:pt x="0" y="514971"/>
                    <a:pt x="15871" y="487196"/>
                  </a:cubicBezTo>
                  <a:lnTo>
                    <a:pt x="268827" y="44524"/>
                  </a:lnTo>
                  <a:cubicBezTo>
                    <a:pt x="284560" y="16991"/>
                    <a:pt x="313839" y="0"/>
                    <a:pt x="345549" y="0"/>
                  </a:cubicBezTo>
                  <a:cubicBezTo>
                    <a:pt x="377259" y="0"/>
                    <a:pt x="406538" y="16991"/>
                    <a:pt x="422271" y="44524"/>
                  </a:cubicBezTo>
                  <a:close/>
                </a:path>
              </a:pathLst>
            </a:custGeom>
            <a:solidFill>
              <a:srgbClr val="1D7363">
                <a:alpha val="8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5400000">
            <a:off x="1041902" y="4339387"/>
            <a:ext cx="500647" cy="438066"/>
            <a:chOff x="0" y="0"/>
            <a:chExt cx="812800" cy="7112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0851" y="89740"/>
              <a:ext cx="691098" cy="621460"/>
            </a:xfrm>
            <a:custGeom>
              <a:avLst/>
              <a:gdLst/>
              <a:ahLst/>
              <a:cxnLst/>
              <a:rect r="r" b="b" t="t" l="l"/>
              <a:pathLst>
                <a:path h="621460" w="691098">
                  <a:moveTo>
                    <a:pt x="422271" y="44524"/>
                  </a:moveTo>
                  <a:lnTo>
                    <a:pt x="675227" y="487196"/>
                  </a:lnTo>
                  <a:cubicBezTo>
                    <a:pt x="691098" y="514971"/>
                    <a:pt x="690984" y="549095"/>
                    <a:pt x="674928" y="576763"/>
                  </a:cubicBezTo>
                  <a:cubicBezTo>
                    <a:pt x="658871" y="604431"/>
                    <a:pt x="629300" y="621460"/>
                    <a:pt x="597311" y="621460"/>
                  </a:cubicBezTo>
                  <a:lnTo>
                    <a:pt x="93787" y="621460"/>
                  </a:lnTo>
                  <a:cubicBezTo>
                    <a:pt x="61798" y="621460"/>
                    <a:pt x="32227" y="604431"/>
                    <a:pt x="16170" y="576763"/>
                  </a:cubicBezTo>
                  <a:cubicBezTo>
                    <a:pt x="114" y="549095"/>
                    <a:pt x="0" y="514971"/>
                    <a:pt x="15871" y="487196"/>
                  </a:cubicBezTo>
                  <a:lnTo>
                    <a:pt x="268827" y="44524"/>
                  </a:lnTo>
                  <a:cubicBezTo>
                    <a:pt x="284560" y="16991"/>
                    <a:pt x="313839" y="0"/>
                    <a:pt x="345549" y="0"/>
                  </a:cubicBezTo>
                  <a:cubicBezTo>
                    <a:pt x="377259" y="0"/>
                    <a:pt x="406538" y="16991"/>
                    <a:pt x="422271" y="44524"/>
                  </a:cubicBezTo>
                  <a:close/>
                </a:path>
              </a:pathLst>
            </a:custGeom>
            <a:solidFill>
              <a:srgbClr val="1D7363">
                <a:alpha val="89804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5400000">
            <a:off x="1041902" y="5988781"/>
            <a:ext cx="500647" cy="438066"/>
            <a:chOff x="0" y="0"/>
            <a:chExt cx="812800" cy="7112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0851" y="89740"/>
              <a:ext cx="691098" cy="621460"/>
            </a:xfrm>
            <a:custGeom>
              <a:avLst/>
              <a:gdLst/>
              <a:ahLst/>
              <a:cxnLst/>
              <a:rect r="r" b="b" t="t" l="l"/>
              <a:pathLst>
                <a:path h="621460" w="691098">
                  <a:moveTo>
                    <a:pt x="422271" y="44524"/>
                  </a:moveTo>
                  <a:lnTo>
                    <a:pt x="675227" y="487196"/>
                  </a:lnTo>
                  <a:cubicBezTo>
                    <a:pt x="691098" y="514971"/>
                    <a:pt x="690984" y="549095"/>
                    <a:pt x="674928" y="576763"/>
                  </a:cubicBezTo>
                  <a:cubicBezTo>
                    <a:pt x="658871" y="604431"/>
                    <a:pt x="629300" y="621460"/>
                    <a:pt x="597311" y="621460"/>
                  </a:cubicBezTo>
                  <a:lnTo>
                    <a:pt x="93787" y="621460"/>
                  </a:lnTo>
                  <a:cubicBezTo>
                    <a:pt x="61798" y="621460"/>
                    <a:pt x="32227" y="604431"/>
                    <a:pt x="16170" y="576763"/>
                  </a:cubicBezTo>
                  <a:cubicBezTo>
                    <a:pt x="114" y="549095"/>
                    <a:pt x="0" y="514971"/>
                    <a:pt x="15871" y="487196"/>
                  </a:cubicBezTo>
                  <a:lnTo>
                    <a:pt x="268827" y="44524"/>
                  </a:lnTo>
                  <a:cubicBezTo>
                    <a:pt x="284560" y="16991"/>
                    <a:pt x="313839" y="0"/>
                    <a:pt x="345549" y="0"/>
                  </a:cubicBezTo>
                  <a:cubicBezTo>
                    <a:pt x="377259" y="0"/>
                    <a:pt x="406538" y="16991"/>
                    <a:pt x="422271" y="44524"/>
                  </a:cubicBezTo>
                  <a:close/>
                </a:path>
              </a:pathLst>
            </a:custGeom>
            <a:solidFill>
              <a:srgbClr val="1D7363">
                <a:alpha val="89804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622068" y="-4163460"/>
            <a:ext cx="11145501" cy="9752314"/>
            <a:chOff x="0" y="0"/>
            <a:chExt cx="812800" cy="7112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0933" y="16124"/>
              <a:ext cx="790933" cy="695076"/>
            </a:xfrm>
            <a:custGeom>
              <a:avLst/>
              <a:gdLst/>
              <a:ahLst/>
              <a:cxnLst/>
              <a:rect r="r" b="b" t="t" l="l"/>
              <a:pathLst>
                <a:path h="695076" w="790933">
                  <a:moveTo>
                    <a:pt x="409252" y="8000"/>
                  </a:moveTo>
                  <a:lnTo>
                    <a:pt x="788082" y="670952"/>
                  </a:lnTo>
                  <a:cubicBezTo>
                    <a:pt x="790934" y="675942"/>
                    <a:pt x="790913" y="682074"/>
                    <a:pt x="788028" y="687045"/>
                  </a:cubicBezTo>
                  <a:cubicBezTo>
                    <a:pt x="785143" y="692016"/>
                    <a:pt x="779830" y="695076"/>
                    <a:pt x="774082" y="695076"/>
                  </a:cubicBezTo>
                  <a:lnTo>
                    <a:pt x="16852" y="695076"/>
                  </a:lnTo>
                  <a:cubicBezTo>
                    <a:pt x="11104" y="695076"/>
                    <a:pt x="5791" y="692016"/>
                    <a:pt x="2906" y="687045"/>
                  </a:cubicBezTo>
                  <a:cubicBezTo>
                    <a:pt x="21" y="682074"/>
                    <a:pt x="0" y="675942"/>
                    <a:pt x="2852" y="670952"/>
                  </a:cubicBezTo>
                  <a:lnTo>
                    <a:pt x="381682" y="8000"/>
                  </a:lnTo>
                  <a:cubicBezTo>
                    <a:pt x="384509" y="3053"/>
                    <a:pt x="389769" y="0"/>
                    <a:pt x="395467" y="0"/>
                  </a:cubicBezTo>
                  <a:cubicBezTo>
                    <a:pt x="401165" y="0"/>
                    <a:pt x="406425" y="3053"/>
                    <a:pt x="409252" y="8000"/>
                  </a:cubicBez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10800000">
            <a:off x="11377362" y="-406136"/>
            <a:ext cx="4180138" cy="3657620"/>
            <a:chOff x="0" y="0"/>
            <a:chExt cx="812800" cy="7112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29152" y="42992"/>
              <a:ext cx="754496" cy="668208"/>
            </a:xfrm>
            <a:custGeom>
              <a:avLst/>
              <a:gdLst/>
              <a:ahLst/>
              <a:cxnLst/>
              <a:rect r="r" b="b" t="t" l="l"/>
              <a:pathLst>
                <a:path h="668208" w="754496">
                  <a:moveTo>
                    <a:pt x="414003" y="21330"/>
                  </a:moveTo>
                  <a:lnTo>
                    <a:pt x="746893" y="603886"/>
                  </a:lnTo>
                  <a:cubicBezTo>
                    <a:pt x="754496" y="617192"/>
                    <a:pt x="754441" y="633540"/>
                    <a:pt x="746749" y="646795"/>
                  </a:cubicBezTo>
                  <a:cubicBezTo>
                    <a:pt x="739057" y="660050"/>
                    <a:pt x="724890" y="668208"/>
                    <a:pt x="709565" y="668208"/>
                  </a:cubicBezTo>
                  <a:lnTo>
                    <a:pt x="44931" y="668208"/>
                  </a:lnTo>
                  <a:cubicBezTo>
                    <a:pt x="29606" y="668208"/>
                    <a:pt x="15439" y="660050"/>
                    <a:pt x="7747" y="646795"/>
                  </a:cubicBezTo>
                  <a:cubicBezTo>
                    <a:pt x="55" y="633540"/>
                    <a:pt x="0" y="617192"/>
                    <a:pt x="7603" y="603886"/>
                  </a:cubicBezTo>
                  <a:lnTo>
                    <a:pt x="340493" y="21330"/>
                  </a:lnTo>
                  <a:cubicBezTo>
                    <a:pt x="348030" y="8140"/>
                    <a:pt x="362056" y="0"/>
                    <a:pt x="377248" y="0"/>
                  </a:cubicBezTo>
                  <a:cubicBezTo>
                    <a:pt x="392440" y="0"/>
                    <a:pt x="406466" y="8140"/>
                    <a:pt x="414003" y="21330"/>
                  </a:cubicBezTo>
                  <a:close/>
                </a:path>
              </a:pathLst>
            </a:custGeom>
            <a:solidFill>
              <a:srgbClr val="1D7363">
                <a:alpha val="89804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444764" y="2989577"/>
            <a:ext cx="8794187" cy="7694914"/>
            <a:chOff x="0" y="0"/>
            <a:chExt cx="812800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3857" y="20435"/>
              <a:ext cx="785086" cy="690765"/>
            </a:xfrm>
            <a:custGeom>
              <a:avLst/>
              <a:gdLst/>
              <a:ahLst/>
              <a:cxnLst/>
              <a:rect r="r" b="b" t="t" l="l"/>
              <a:pathLst>
                <a:path h="690765" w="785086">
                  <a:moveTo>
                    <a:pt x="410014" y="10139"/>
                  </a:moveTo>
                  <a:lnTo>
                    <a:pt x="781472" y="660191"/>
                  </a:lnTo>
                  <a:cubicBezTo>
                    <a:pt x="785086" y="666516"/>
                    <a:pt x="785060" y="674286"/>
                    <a:pt x="781404" y="680587"/>
                  </a:cubicBezTo>
                  <a:cubicBezTo>
                    <a:pt x="777748" y="686887"/>
                    <a:pt x="771014" y="690765"/>
                    <a:pt x="763729" y="690765"/>
                  </a:cubicBezTo>
                  <a:lnTo>
                    <a:pt x="21357" y="690765"/>
                  </a:lnTo>
                  <a:cubicBezTo>
                    <a:pt x="14072" y="690765"/>
                    <a:pt x="7338" y="686887"/>
                    <a:pt x="3682" y="680587"/>
                  </a:cubicBezTo>
                  <a:cubicBezTo>
                    <a:pt x="26" y="674286"/>
                    <a:pt x="0" y="666516"/>
                    <a:pt x="3614" y="660191"/>
                  </a:cubicBezTo>
                  <a:lnTo>
                    <a:pt x="375072" y="10139"/>
                  </a:lnTo>
                  <a:cubicBezTo>
                    <a:pt x="378655" y="3870"/>
                    <a:pt x="385322" y="0"/>
                    <a:pt x="392543" y="0"/>
                  </a:cubicBezTo>
                  <a:cubicBezTo>
                    <a:pt x="399764" y="0"/>
                    <a:pt x="406431" y="3870"/>
                    <a:pt x="410014" y="10139"/>
                  </a:cubicBez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622068" y="7617932"/>
            <a:ext cx="3885376" cy="3399704"/>
            <a:chOff x="0" y="0"/>
            <a:chExt cx="812800" cy="711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31363" y="46254"/>
              <a:ext cx="750073" cy="664946"/>
            </a:xfrm>
            <a:custGeom>
              <a:avLst/>
              <a:gdLst/>
              <a:ahLst/>
              <a:cxnLst/>
              <a:rect r="r" b="b" t="t" l="l"/>
              <a:pathLst>
                <a:path h="664946" w="750073">
                  <a:moveTo>
                    <a:pt x="414581" y="22948"/>
                  </a:moveTo>
                  <a:lnTo>
                    <a:pt x="741893" y="595744"/>
                  </a:lnTo>
                  <a:cubicBezTo>
                    <a:pt x="750074" y="610060"/>
                    <a:pt x="750015" y="627648"/>
                    <a:pt x="741739" y="641908"/>
                  </a:cubicBezTo>
                  <a:cubicBezTo>
                    <a:pt x="733463" y="656169"/>
                    <a:pt x="718222" y="664946"/>
                    <a:pt x="701734" y="664946"/>
                  </a:cubicBezTo>
                  <a:lnTo>
                    <a:pt x="48340" y="664946"/>
                  </a:lnTo>
                  <a:cubicBezTo>
                    <a:pt x="31852" y="664946"/>
                    <a:pt x="16611" y="656169"/>
                    <a:pt x="8335" y="641908"/>
                  </a:cubicBezTo>
                  <a:cubicBezTo>
                    <a:pt x="59" y="627648"/>
                    <a:pt x="0" y="610060"/>
                    <a:pt x="8181" y="595744"/>
                  </a:cubicBezTo>
                  <a:lnTo>
                    <a:pt x="335493" y="22948"/>
                  </a:lnTo>
                  <a:cubicBezTo>
                    <a:pt x="343602" y="8757"/>
                    <a:pt x="358693" y="0"/>
                    <a:pt x="375037" y="0"/>
                  </a:cubicBezTo>
                  <a:cubicBezTo>
                    <a:pt x="391381" y="0"/>
                    <a:pt x="406472" y="8757"/>
                    <a:pt x="414581" y="22948"/>
                  </a:cubicBezTo>
                  <a:close/>
                </a:path>
              </a:pathLst>
            </a:custGeom>
            <a:solidFill>
              <a:srgbClr val="1D7363">
                <a:alpha val="89804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-465592" y="9702769"/>
            <a:ext cx="2021342" cy="793377"/>
          </a:xfrm>
          <a:custGeom>
            <a:avLst/>
            <a:gdLst/>
            <a:ahLst/>
            <a:cxnLst/>
            <a:rect r="r" b="b" t="t" l="l"/>
            <a:pathLst>
              <a:path h="793377" w="2021342">
                <a:moveTo>
                  <a:pt x="0" y="0"/>
                </a:moveTo>
                <a:lnTo>
                  <a:pt x="2021342" y="0"/>
                </a:lnTo>
                <a:lnTo>
                  <a:pt x="2021342" y="793376"/>
                </a:lnTo>
                <a:lnTo>
                  <a:pt x="0" y="7933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6106620" y="303325"/>
            <a:ext cx="4035505" cy="818745"/>
            <a:chOff x="0" y="0"/>
            <a:chExt cx="5380674" cy="10916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2599374" y="0"/>
              <a:ext cx="2781300" cy="1091660"/>
            </a:xfrm>
            <a:custGeom>
              <a:avLst/>
              <a:gdLst/>
              <a:ahLst/>
              <a:cxnLst/>
              <a:rect r="r" b="b" t="t" l="l"/>
              <a:pathLst>
                <a:path h="1091660" w="2781300">
                  <a:moveTo>
                    <a:pt x="0" y="0"/>
                  </a:moveTo>
                  <a:lnTo>
                    <a:pt x="2781300" y="0"/>
                  </a:lnTo>
                  <a:lnTo>
                    <a:pt x="2781300" y="1091660"/>
                  </a:lnTo>
                  <a:lnTo>
                    <a:pt x="0" y="109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487304" cy="1091660"/>
            </a:xfrm>
            <a:custGeom>
              <a:avLst/>
              <a:gdLst/>
              <a:ahLst/>
              <a:cxnLst/>
              <a:rect r="r" b="b" t="t" l="l"/>
              <a:pathLst>
                <a:path h="1091660" w="2487304">
                  <a:moveTo>
                    <a:pt x="0" y="0"/>
                  </a:moveTo>
                  <a:lnTo>
                    <a:pt x="2487304" y="0"/>
                  </a:lnTo>
                  <a:lnTo>
                    <a:pt x="2487304" y="1091660"/>
                  </a:lnTo>
                  <a:lnTo>
                    <a:pt x="0" y="109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-11819" b="0"/>
              </a:stretch>
            </a:blipFill>
          </p:spPr>
        </p:sp>
      </p:grpSp>
      <p:sp>
        <p:nvSpPr>
          <p:cNvPr name="Freeform 28" id="28"/>
          <p:cNvSpPr/>
          <p:nvPr/>
        </p:nvSpPr>
        <p:spPr>
          <a:xfrm flipH="false" flipV="false" rot="0">
            <a:off x="17674864" y="9720423"/>
            <a:ext cx="899017" cy="732699"/>
          </a:xfrm>
          <a:custGeom>
            <a:avLst/>
            <a:gdLst/>
            <a:ahLst/>
            <a:cxnLst/>
            <a:rect r="r" b="b" t="t" l="l"/>
            <a:pathLst>
              <a:path h="732699" w="899017">
                <a:moveTo>
                  <a:pt x="0" y="0"/>
                </a:moveTo>
                <a:lnTo>
                  <a:pt x="899018" y="0"/>
                </a:lnTo>
                <a:lnTo>
                  <a:pt x="899018" y="732699"/>
                </a:lnTo>
                <a:lnTo>
                  <a:pt x="0" y="73269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true" flipV="false" rot="-2199196">
            <a:off x="-1587894" y="-1960574"/>
            <a:ext cx="3285470" cy="3108876"/>
          </a:xfrm>
          <a:custGeom>
            <a:avLst/>
            <a:gdLst/>
            <a:ahLst/>
            <a:cxnLst/>
            <a:rect r="r" b="b" t="t" l="l"/>
            <a:pathLst>
              <a:path h="3108876" w="3285470">
                <a:moveTo>
                  <a:pt x="3285469" y="0"/>
                </a:moveTo>
                <a:lnTo>
                  <a:pt x="0" y="0"/>
                </a:lnTo>
                <a:lnTo>
                  <a:pt x="0" y="3108876"/>
                </a:lnTo>
                <a:lnTo>
                  <a:pt x="3285469" y="3108876"/>
                </a:lnTo>
                <a:lnTo>
                  <a:pt x="3285469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2345811" y="-3811475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9845023" y="1422674"/>
            <a:ext cx="8279350" cy="7606653"/>
          </a:xfrm>
          <a:custGeom>
            <a:avLst/>
            <a:gdLst/>
            <a:ahLst/>
            <a:cxnLst/>
            <a:rect r="r" b="b" t="t" l="l"/>
            <a:pathLst>
              <a:path h="7606653" w="8279350">
                <a:moveTo>
                  <a:pt x="0" y="0"/>
                </a:moveTo>
                <a:lnTo>
                  <a:pt x="8279350" y="0"/>
                </a:lnTo>
                <a:lnTo>
                  <a:pt x="8279350" y="7606653"/>
                </a:lnTo>
                <a:lnTo>
                  <a:pt x="0" y="760665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alphaModFix amt="90000"/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2" id="32"/>
          <p:cNvGrpSpPr/>
          <p:nvPr/>
        </p:nvGrpSpPr>
        <p:grpSpPr>
          <a:xfrm rot="0">
            <a:off x="10430048" y="1422674"/>
            <a:ext cx="11520205" cy="7606653"/>
            <a:chOff x="0" y="0"/>
            <a:chExt cx="1057872" cy="6985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5162" y="0"/>
              <a:ext cx="1047548" cy="698500"/>
            </a:xfrm>
            <a:custGeom>
              <a:avLst/>
              <a:gdLst/>
              <a:ahLst/>
              <a:cxnLst/>
              <a:rect r="r" b="b" t="t" l="l"/>
              <a:pathLst>
                <a:path h="698500" w="1047548">
                  <a:moveTo>
                    <a:pt x="1039191" y="372485"/>
                  </a:moveTo>
                  <a:lnTo>
                    <a:pt x="863028" y="675265"/>
                  </a:lnTo>
                  <a:cubicBezTo>
                    <a:pt x="854659" y="689650"/>
                    <a:pt x="839271" y="698500"/>
                    <a:pt x="822629" y="698500"/>
                  </a:cubicBezTo>
                  <a:lnTo>
                    <a:pt x="224919" y="698500"/>
                  </a:lnTo>
                  <a:cubicBezTo>
                    <a:pt x="208276" y="698500"/>
                    <a:pt x="192889" y="689650"/>
                    <a:pt x="184520" y="675265"/>
                  </a:cubicBezTo>
                  <a:lnTo>
                    <a:pt x="8356" y="372485"/>
                  </a:lnTo>
                  <a:cubicBezTo>
                    <a:pt x="0" y="358122"/>
                    <a:pt x="0" y="340378"/>
                    <a:pt x="8356" y="326015"/>
                  </a:cubicBezTo>
                  <a:lnTo>
                    <a:pt x="184520" y="23235"/>
                  </a:lnTo>
                  <a:cubicBezTo>
                    <a:pt x="192889" y="8850"/>
                    <a:pt x="208276" y="0"/>
                    <a:pt x="224919" y="0"/>
                  </a:cubicBezTo>
                  <a:lnTo>
                    <a:pt x="822629" y="0"/>
                  </a:lnTo>
                  <a:cubicBezTo>
                    <a:pt x="839271" y="0"/>
                    <a:pt x="854659" y="8850"/>
                    <a:pt x="863028" y="23235"/>
                  </a:cubicBezTo>
                  <a:lnTo>
                    <a:pt x="1039191" y="326015"/>
                  </a:lnTo>
                  <a:cubicBezTo>
                    <a:pt x="1047548" y="340378"/>
                    <a:pt x="1047548" y="358122"/>
                    <a:pt x="1039191" y="372485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114300" y="-66675"/>
              <a:ext cx="829272" cy="765175"/>
            </a:xfrm>
            <a:prstGeom prst="rect">
              <a:avLst/>
            </a:prstGeom>
          </p:spPr>
          <p:txBody>
            <a:bodyPr anchor="ctr" rtlCol="false" tIns="59834" lIns="59834" bIns="59834" rIns="59834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0737512" y="1686901"/>
            <a:ext cx="9844078" cy="7078198"/>
            <a:chOff x="0" y="0"/>
            <a:chExt cx="971446" cy="6985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4531" y="0"/>
              <a:ext cx="962385" cy="698500"/>
            </a:xfrm>
            <a:custGeom>
              <a:avLst/>
              <a:gdLst/>
              <a:ahLst/>
              <a:cxnLst/>
              <a:rect r="r" b="b" t="t" l="l"/>
              <a:pathLst>
                <a:path h="698500" w="962385">
                  <a:moveTo>
                    <a:pt x="955050" y="369643"/>
                  </a:moveTo>
                  <a:lnTo>
                    <a:pt x="775580" y="678107"/>
                  </a:lnTo>
                  <a:cubicBezTo>
                    <a:pt x="768234" y="690733"/>
                    <a:pt x="754729" y="698500"/>
                    <a:pt x="740121" y="698500"/>
                  </a:cubicBezTo>
                  <a:lnTo>
                    <a:pt x="222263" y="698500"/>
                  </a:lnTo>
                  <a:cubicBezTo>
                    <a:pt x="207655" y="698500"/>
                    <a:pt x="194150" y="690733"/>
                    <a:pt x="186804" y="678107"/>
                  </a:cubicBezTo>
                  <a:lnTo>
                    <a:pt x="7334" y="369643"/>
                  </a:lnTo>
                  <a:cubicBezTo>
                    <a:pt x="0" y="357037"/>
                    <a:pt x="0" y="341463"/>
                    <a:pt x="7334" y="328857"/>
                  </a:cubicBezTo>
                  <a:lnTo>
                    <a:pt x="186804" y="20393"/>
                  </a:lnTo>
                  <a:cubicBezTo>
                    <a:pt x="194150" y="7767"/>
                    <a:pt x="207655" y="0"/>
                    <a:pt x="222263" y="0"/>
                  </a:cubicBezTo>
                  <a:lnTo>
                    <a:pt x="740121" y="0"/>
                  </a:lnTo>
                  <a:cubicBezTo>
                    <a:pt x="754729" y="0"/>
                    <a:pt x="768234" y="7767"/>
                    <a:pt x="775580" y="20393"/>
                  </a:cubicBezTo>
                  <a:lnTo>
                    <a:pt x="955050" y="328857"/>
                  </a:lnTo>
                  <a:cubicBezTo>
                    <a:pt x="962385" y="341463"/>
                    <a:pt x="962385" y="357037"/>
                    <a:pt x="955050" y="369643"/>
                  </a:cubicBezTo>
                  <a:close/>
                </a:path>
              </a:pathLst>
            </a:custGeom>
            <a:blipFill>
              <a:blip r:embed="rId15"/>
              <a:stretch>
                <a:fillRect l="129" t="-1336" r="129" b="-1336"/>
              </a:stretch>
            </a:blipFill>
            <a:ln w="20955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name="TextBox 37" id="37"/>
          <p:cNvSpPr txBox="true"/>
          <p:nvPr/>
        </p:nvSpPr>
        <p:spPr>
          <a:xfrm rot="0">
            <a:off x="217786" y="376874"/>
            <a:ext cx="11009129" cy="189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sz="6499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RELACIÓN CON EL PERFIL DE EGRESO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773650" y="3022358"/>
            <a:ext cx="6247374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10">
                <a:solidFill>
                  <a:srgbClr val="23403D"/>
                </a:solidFill>
                <a:latin typeface="TT Norms"/>
                <a:ea typeface="TT Norms"/>
                <a:cs typeface="TT Norms"/>
                <a:sym typeface="TT Norms"/>
              </a:rPr>
              <a:t>Este proyecto nos ayuda a todo lo que es planificación y ejecución de proyectos informáticos en base a los requerimientos del cliente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39" id="39"/>
          <p:cNvSpPr txBox="true"/>
          <p:nvPr/>
        </p:nvSpPr>
        <p:spPr>
          <a:xfrm rot="0">
            <a:off x="1773650" y="2482915"/>
            <a:ext cx="6843300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Gestion de proyectos informáticos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773650" y="4808141"/>
            <a:ext cx="6247374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10">
                <a:solidFill>
                  <a:srgbClr val="23403D"/>
                </a:solidFill>
                <a:latin typeface="TT Norms"/>
                <a:ea typeface="TT Norms"/>
                <a:cs typeface="TT Norms"/>
                <a:sym typeface="TT Norms"/>
              </a:rPr>
              <a:t>Diseñar e implementar modelos de datos para soportar requerimientos de la organización de acuerdo a un diseño definido y escalable con el tiempo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773650" y="4222372"/>
            <a:ext cx="5540267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Construir modelos de datos 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773650" y="6585483"/>
            <a:ext cx="6247374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10">
                <a:solidFill>
                  <a:srgbClr val="23403D"/>
                </a:solidFill>
                <a:latin typeface="TT Norms"/>
                <a:ea typeface="TT Norms"/>
                <a:cs typeface="TT Norms"/>
                <a:sym typeface="TT Norms"/>
              </a:rPr>
              <a:t>Construir una solución de software utilizando técnicas que permitan sistematizar el proceso de desarrollo y manteniendo, asegurando el logro de los objetivos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773650" y="5915694"/>
            <a:ext cx="6632697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Desarrollar una solución de software</a:t>
            </a:r>
          </a:p>
        </p:txBody>
      </p:sp>
      <p:grpSp>
        <p:nvGrpSpPr>
          <p:cNvPr name="Group 44" id="44"/>
          <p:cNvGrpSpPr/>
          <p:nvPr/>
        </p:nvGrpSpPr>
        <p:grpSpPr>
          <a:xfrm rot="5400000">
            <a:off x="1041902" y="7779132"/>
            <a:ext cx="500647" cy="438066"/>
            <a:chOff x="0" y="0"/>
            <a:chExt cx="812800" cy="71120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60851" y="89740"/>
              <a:ext cx="691098" cy="621460"/>
            </a:xfrm>
            <a:custGeom>
              <a:avLst/>
              <a:gdLst/>
              <a:ahLst/>
              <a:cxnLst/>
              <a:rect r="r" b="b" t="t" l="l"/>
              <a:pathLst>
                <a:path h="621460" w="691098">
                  <a:moveTo>
                    <a:pt x="422271" y="44524"/>
                  </a:moveTo>
                  <a:lnTo>
                    <a:pt x="675227" y="487196"/>
                  </a:lnTo>
                  <a:cubicBezTo>
                    <a:pt x="691098" y="514971"/>
                    <a:pt x="690984" y="549095"/>
                    <a:pt x="674928" y="576763"/>
                  </a:cubicBezTo>
                  <a:cubicBezTo>
                    <a:pt x="658871" y="604431"/>
                    <a:pt x="629300" y="621460"/>
                    <a:pt x="597311" y="621460"/>
                  </a:cubicBezTo>
                  <a:lnTo>
                    <a:pt x="93787" y="621460"/>
                  </a:lnTo>
                  <a:cubicBezTo>
                    <a:pt x="61798" y="621460"/>
                    <a:pt x="32227" y="604431"/>
                    <a:pt x="16170" y="576763"/>
                  </a:cubicBezTo>
                  <a:cubicBezTo>
                    <a:pt x="114" y="549095"/>
                    <a:pt x="0" y="514971"/>
                    <a:pt x="15871" y="487196"/>
                  </a:cubicBezTo>
                  <a:lnTo>
                    <a:pt x="268827" y="44524"/>
                  </a:lnTo>
                  <a:cubicBezTo>
                    <a:pt x="284560" y="16991"/>
                    <a:pt x="313839" y="0"/>
                    <a:pt x="345549" y="0"/>
                  </a:cubicBezTo>
                  <a:cubicBezTo>
                    <a:pt x="377259" y="0"/>
                    <a:pt x="406538" y="16991"/>
                    <a:pt x="422271" y="44524"/>
                  </a:cubicBezTo>
                  <a:close/>
                </a:path>
              </a:pathLst>
            </a:custGeom>
            <a:solidFill>
              <a:srgbClr val="1D7363">
                <a:alpha val="89804"/>
              </a:srgbClr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TextBox 47" id="47"/>
          <p:cNvSpPr txBox="true"/>
          <p:nvPr/>
        </p:nvSpPr>
        <p:spPr>
          <a:xfrm rot="0">
            <a:off x="1773650" y="8375834"/>
            <a:ext cx="6247374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10">
                <a:solidFill>
                  <a:srgbClr val="23403D"/>
                </a:solidFill>
                <a:latin typeface="TT Norms"/>
                <a:ea typeface="TT Norms"/>
                <a:cs typeface="TT Norms"/>
                <a:sym typeface="TT Norms"/>
              </a:rPr>
              <a:t>Diseñaremos y aplicaremos pruebas de validación tanto en los productos como en los procesos usando las buenas prácticas de la industria de esta manera mejorar el producto en base a los resultados 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773650" y="7706044"/>
            <a:ext cx="7725126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Realizar pruebas de calidad de software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5949837" y="-1057647"/>
            <a:ext cx="7335232" cy="13040413"/>
          </a:xfrm>
          <a:custGeom>
            <a:avLst/>
            <a:gdLst/>
            <a:ahLst/>
            <a:cxnLst/>
            <a:rect r="r" b="b" t="t" l="l"/>
            <a:pathLst>
              <a:path h="13040413" w="7335232">
                <a:moveTo>
                  <a:pt x="0" y="13040413"/>
                </a:moveTo>
                <a:lnTo>
                  <a:pt x="0" y="0"/>
                </a:lnTo>
                <a:lnTo>
                  <a:pt x="7335232" y="0"/>
                </a:lnTo>
                <a:lnTo>
                  <a:pt x="7335232" y="13040413"/>
                </a:lnTo>
                <a:lnTo>
                  <a:pt x="0" y="13040413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133678" y="1467046"/>
            <a:ext cx="8003330" cy="3261990"/>
            <a:chOff x="0" y="0"/>
            <a:chExt cx="1151087" cy="469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6288" y="0"/>
              <a:ext cx="1138511" cy="469159"/>
            </a:xfrm>
            <a:custGeom>
              <a:avLst/>
              <a:gdLst/>
              <a:ahLst/>
              <a:cxnLst/>
              <a:rect r="r" b="b" t="t" l="l"/>
              <a:pathLst>
                <a:path h="469159" w="1138511">
                  <a:moveTo>
                    <a:pt x="217226" y="0"/>
                  </a:moveTo>
                  <a:lnTo>
                    <a:pt x="1124484" y="0"/>
                  </a:lnTo>
                  <a:cubicBezTo>
                    <a:pt x="1128977" y="0"/>
                    <a:pt x="1133169" y="2262"/>
                    <a:pt x="1135635" y="6017"/>
                  </a:cubicBezTo>
                  <a:cubicBezTo>
                    <a:pt x="1138101" y="9773"/>
                    <a:pt x="1138511" y="14518"/>
                    <a:pt x="1136725" y="18641"/>
                  </a:cubicBezTo>
                  <a:lnTo>
                    <a:pt x="949672" y="450518"/>
                  </a:lnTo>
                  <a:cubicBezTo>
                    <a:pt x="944771" y="461834"/>
                    <a:pt x="933617" y="469159"/>
                    <a:pt x="921284" y="469159"/>
                  </a:cubicBezTo>
                  <a:lnTo>
                    <a:pt x="14026" y="469159"/>
                  </a:lnTo>
                  <a:cubicBezTo>
                    <a:pt x="9533" y="469159"/>
                    <a:pt x="5342" y="466897"/>
                    <a:pt x="2876" y="463141"/>
                  </a:cubicBezTo>
                  <a:cubicBezTo>
                    <a:pt x="410" y="459386"/>
                    <a:pt x="0" y="454641"/>
                    <a:pt x="1786" y="450518"/>
                  </a:cubicBezTo>
                  <a:lnTo>
                    <a:pt x="188838" y="18641"/>
                  </a:lnTo>
                  <a:cubicBezTo>
                    <a:pt x="193740" y="7324"/>
                    <a:pt x="204894" y="0"/>
                    <a:pt x="217226" y="0"/>
                  </a:cubicBezTo>
                  <a:close/>
                </a:path>
              </a:pathLst>
            </a:custGeom>
            <a:blipFill>
              <a:blip r:embed="rId3"/>
              <a:stretch>
                <a:fillRect l="271" t="-30454" r="271" b="-30454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9254579" y="1474761"/>
            <a:ext cx="1604461" cy="1787229"/>
            <a:chOff x="0" y="0"/>
            <a:chExt cx="812800" cy="9053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2386" y="65586"/>
              <a:ext cx="748028" cy="839802"/>
            </a:xfrm>
            <a:custGeom>
              <a:avLst/>
              <a:gdLst/>
              <a:ahLst/>
              <a:cxnLst/>
              <a:rect r="r" b="b" t="t" l="l"/>
              <a:pathLst>
                <a:path h="839802" w="748028">
                  <a:moveTo>
                    <a:pt x="415509" y="26858"/>
                  </a:moveTo>
                  <a:lnTo>
                    <a:pt x="738919" y="747358"/>
                  </a:lnTo>
                  <a:cubicBezTo>
                    <a:pt x="748028" y="767652"/>
                    <a:pt x="746230" y="791179"/>
                    <a:pt x="734143" y="809853"/>
                  </a:cubicBezTo>
                  <a:cubicBezTo>
                    <a:pt x="722056" y="828527"/>
                    <a:pt x="701328" y="839802"/>
                    <a:pt x="679084" y="839802"/>
                  </a:cubicBezTo>
                  <a:lnTo>
                    <a:pt x="68944" y="839802"/>
                  </a:lnTo>
                  <a:cubicBezTo>
                    <a:pt x="46700" y="839802"/>
                    <a:pt x="25972" y="828527"/>
                    <a:pt x="13885" y="809853"/>
                  </a:cubicBezTo>
                  <a:cubicBezTo>
                    <a:pt x="1798" y="791179"/>
                    <a:pt x="0" y="767652"/>
                    <a:pt x="9109" y="747358"/>
                  </a:cubicBezTo>
                  <a:lnTo>
                    <a:pt x="332519" y="26858"/>
                  </a:lnTo>
                  <a:cubicBezTo>
                    <a:pt x="339855" y="10515"/>
                    <a:pt x="356100" y="0"/>
                    <a:pt x="374014" y="0"/>
                  </a:cubicBezTo>
                  <a:cubicBezTo>
                    <a:pt x="391928" y="0"/>
                    <a:pt x="408173" y="10515"/>
                    <a:pt x="415509" y="26858"/>
                  </a:cubicBezTo>
                  <a:close/>
                </a:path>
              </a:pathLst>
            </a:custGeom>
            <a:solidFill>
              <a:srgbClr val="1D7363">
                <a:alpha val="89804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363209"/>
              <a:ext cx="558800" cy="477509"/>
            </a:xfrm>
            <a:prstGeom prst="rect">
              <a:avLst/>
            </a:prstGeom>
          </p:spPr>
          <p:txBody>
            <a:bodyPr anchor="ctr" rtlCol="false" tIns="36223" lIns="36223" bIns="36223" rIns="36223"/>
            <a:lstStyle/>
            <a:p>
              <a:pPr algn="ctr">
                <a:lnSpc>
                  <a:spcPts val="267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5785755" y="3778194"/>
            <a:ext cx="218740" cy="950843"/>
          </a:xfrm>
          <a:custGeom>
            <a:avLst/>
            <a:gdLst/>
            <a:ahLst/>
            <a:cxnLst/>
            <a:rect r="r" b="b" t="t" l="l"/>
            <a:pathLst>
              <a:path h="950843" w="218740">
                <a:moveTo>
                  <a:pt x="0" y="0"/>
                </a:moveTo>
                <a:lnTo>
                  <a:pt x="218740" y="0"/>
                </a:lnTo>
                <a:lnTo>
                  <a:pt x="218740" y="950843"/>
                </a:lnTo>
                <a:lnTo>
                  <a:pt x="0" y="9508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-401084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10800000">
            <a:off x="14308111" y="5071164"/>
            <a:ext cx="3786567" cy="3662465"/>
            <a:chOff x="0" y="0"/>
            <a:chExt cx="812800" cy="78616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5528" y="26138"/>
              <a:ext cx="781744" cy="760023"/>
            </a:xfrm>
            <a:custGeom>
              <a:avLst/>
              <a:gdLst/>
              <a:ahLst/>
              <a:cxnLst/>
              <a:rect r="r" b="b" t="t" l="l"/>
              <a:pathLst>
                <a:path h="760023" w="781744">
                  <a:moveTo>
                    <a:pt x="410589" y="12003"/>
                  </a:moveTo>
                  <a:lnTo>
                    <a:pt x="777555" y="721882"/>
                  </a:lnTo>
                  <a:cubicBezTo>
                    <a:pt x="781744" y="729985"/>
                    <a:pt x="781406" y="739685"/>
                    <a:pt x="776662" y="747477"/>
                  </a:cubicBezTo>
                  <a:cubicBezTo>
                    <a:pt x="771919" y="755268"/>
                    <a:pt x="763457" y="760023"/>
                    <a:pt x="754336" y="760023"/>
                  </a:cubicBezTo>
                  <a:lnTo>
                    <a:pt x="27408" y="760023"/>
                  </a:lnTo>
                  <a:cubicBezTo>
                    <a:pt x="18287" y="760023"/>
                    <a:pt x="9825" y="755268"/>
                    <a:pt x="5082" y="747477"/>
                  </a:cubicBezTo>
                  <a:cubicBezTo>
                    <a:pt x="338" y="739685"/>
                    <a:pt x="0" y="729985"/>
                    <a:pt x="4189" y="721882"/>
                  </a:cubicBezTo>
                  <a:lnTo>
                    <a:pt x="371155" y="12003"/>
                  </a:lnTo>
                  <a:cubicBezTo>
                    <a:pt x="374966" y="4631"/>
                    <a:pt x="382573" y="0"/>
                    <a:pt x="390872" y="0"/>
                  </a:cubicBezTo>
                  <a:cubicBezTo>
                    <a:pt x="399171" y="0"/>
                    <a:pt x="406778" y="4631"/>
                    <a:pt x="410589" y="12003"/>
                  </a:cubicBez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27000" y="307853"/>
              <a:ext cx="558800" cy="422153"/>
            </a:xfrm>
            <a:prstGeom prst="rect">
              <a:avLst/>
            </a:prstGeom>
          </p:spPr>
          <p:txBody>
            <a:bodyPr anchor="ctr" rtlCol="false" tIns="36223" lIns="36223" bIns="36223" rIns="36223"/>
            <a:lstStyle/>
            <a:p>
              <a:pPr algn="ctr">
                <a:lnSpc>
                  <a:spcPts val="267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0" y="5071164"/>
            <a:ext cx="15745004" cy="3543797"/>
            <a:chOff x="0" y="0"/>
            <a:chExt cx="1800779" cy="40530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3637" y="0"/>
              <a:ext cx="1793504" cy="405309"/>
            </a:xfrm>
            <a:custGeom>
              <a:avLst/>
              <a:gdLst/>
              <a:ahLst/>
              <a:cxnLst/>
              <a:rect r="r" b="b" t="t" l="l"/>
              <a:pathLst>
                <a:path h="405309" w="1793504">
                  <a:moveTo>
                    <a:pt x="1583616" y="0"/>
                  </a:moveTo>
                  <a:lnTo>
                    <a:pt x="6689" y="0"/>
                  </a:lnTo>
                  <a:cubicBezTo>
                    <a:pt x="4479" y="0"/>
                    <a:pt x="2426" y="1145"/>
                    <a:pt x="1265" y="3026"/>
                  </a:cubicBezTo>
                  <a:cubicBezTo>
                    <a:pt x="104" y="4907"/>
                    <a:pt x="0" y="7255"/>
                    <a:pt x="991" y="9231"/>
                  </a:cubicBezTo>
                  <a:lnTo>
                    <a:pt x="194935" y="396078"/>
                  </a:lnTo>
                  <a:cubicBezTo>
                    <a:pt x="197772" y="401737"/>
                    <a:pt x="203559" y="405309"/>
                    <a:pt x="209889" y="405309"/>
                  </a:cubicBezTo>
                  <a:lnTo>
                    <a:pt x="1786816" y="405309"/>
                  </a:lnTo>
                  <a:cubicBezTo>
                    <a:pt x="1789026" y="405309"/>
                    <a:pt x="1791079" y="404164"/>
                    <a:pt x="1792240" y="402283"/>
                  </a:cubicBezTo>
                  <a:cubicBezTo>
                    <a:pt x="1793401" y="400402"/>
                    <a:pt x="1793504" y="398054"/>
                    <a:pt x="1792514" y="396078"/>
                  </a:cubicBezTo>
                  <a:lnTo>
                    <a:pt x="1598569" y="9231"/>
                  </a:lnTo>
                  <a:cubicBezTo>
                    <a:pt x="1595733" y="3573"/>
                    <a:pt x="1589945" y="0"/>
                    <a:pt x="1583616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01600" y="-57150"/>
              <a:ext cx="1597579" cy="462459"/>
            </a:xfrm>
            <a:prstGeom prst="rect">
              <a:avLst/>
            </a:prstGeom>
          </p:spPr>
          <p:txBody>
            <a:bodyPr anchor="ctr" rtlCol="false" tIns="36223" lIns="36223" bIns="36223" rIns="36223"/>
            <a:lstStyle/>
            <a:p>
              <a:pPr algn="ctr">
                <a:lnSpc>
                  <a:spcPts val="2673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true" flipV="false" rot="10481927">
            <a:off x="15065628" y="5261790"/>
            <a:ext cx="3093752" cy="2927463"/>
          </a:xfrm>
          <a:custGeom>
            <a:avLst/>
            <a:gdLst/>
            <a:ahLst/>
            <a:cxnLst/>
            <a:rect r="r" b="b" t="t" l="l"/>
            <a:pathLst>
              <a:path h="2927463" w="3093752">
                <a:moveTo>
                  <a:pt x="3093752" y="0"/>
                </a:moveTo>
                <a:lnTo>
                  <a:pt x="0" y="0"/>
                </a:lnTo>
                <a:lnTo>
                  <a:pt x="0" y="2927463"/>
                </a:lnTo>
                <a:lnTo>
                  <a:pt x="3093752" y="2927463"/>
                </a:lnTo>
                <a:lnTo>
                  <a:pt x="3093752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78686" y="269370"/>
            <a:ext cx="2727901" cy="2410783"/>
          </a:xfrm>
          <a:custGeom>
            <a:avLst/>
            <a:gdLst/>
            <a:ahLst/>
            <a:cxnLst/>
            <a:rect r="r" b="b" t="t" l="l"/>
            <a:pathLst>
              <a:path h="2410783" w="2727901">
                <a:moveTo>
                  <a:pt x="0" y="0"/>
                </a:moveTo>
                <a:lnTo>
                  <a:pt x="2727902" y="0"/>
                </a:lnTo>
                <a:lnTo>
                  <a:pt x="2727902" y="2410782"/>
                </a:lnTo>
                <a:lnTo>
                  <a:pt x="0" y="241078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5400000">
            <a:off x="2813749" y="8214382"/>
            <a:ext cx="729083" cy="364541"/>
          </a:xfrm>
          <a:custGeom>
            <a:avLst/>
            <a:gdLst/>
            <a:ahLst/>
            <a:cxnLst/>
            <a:rect r="r" b="b" t="t" l="l"/>
            <a:pathLst>
              <a:path h="364541" w="729083">
                <a:moveTo>
                  <a:pt x="0" y="0"/>
                </a:moveTo>
                <a:lnTo>
                  <a:pt x="729082" y="0"/>
                </a:lnTo>
                <a:lnTo>
                  <a:pt x="729082" y="364542"/>
                </a:lnTo>
                <a:lnTo>
                  <a:pt x="0" y="36454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3359819" y="2069632"/>
            <a:ext cx="641052" cy="522457"/>
          </a:xfrm>
          <a:custGeom>
            <a:avLst/>
            <a:gdLst/>
            <a:ahLst/>
            <a:cxnLst/>
            <a:rect r="r" b="b" t="t" l="l"/>
            <a:pathLst>
              <a:path h="522457" w="641052">
                <a:moveTo>
                  <a:pt x="0" y="0"/>
                </a:moveTo>
                <a:lnTo>
                  <a:pt x="641052" y="0"/>
                </a:lnTo>
                <a:lnTo>
                  <a:pt x="641052" y="522458"/>
                </a:lnTo>
                <a:lnTo>
                  <a:pt x="0" y="52245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5491100" y="0"/>
            <a:ext cx="1420590" cy="2934093"/>
          </a:xfrm>
          <a:custGeom>
            <a:avLst/>
            <a:gdLst/>
            <a:ahLst/>
            <a:cxnLst/>
            <a:rect r="r" b="b" t="t" l="l"/>
            <a:pathLst>
              <a:path h="2934093" w="1420590">
                <a:moveTo>
                  <a:pt x="0" y="0"/>
                </a:moveTo>
                <a:lnTo>
                  <a:pt x="1420590" y="0"/>
                </a:lnTo>
                <a:lnTo>
                  <a:pt x="1420590" y="2934093"/>
                </a:lnTo>
                <a:lnTo>
                  <a:pt x="0" y="2934093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4000871" y="5356970"/>
            <a:ext cx="612308" cy="834491"/>
          </a:xfrm>
          <a:custGeom>
            <a:avLst/>
            <a:gdLst/>
            <a:ahLst/>
            <a:cxnLst/>
            <a:rect r="r" b="b" t="t" l="l"/>
            <a:pathLst>
              <a:path h="834491" w="612308">
                <a:moveTo>
                  <a:pt x="0" y="0"/>
                </a:moveTo>
                <a:lnTo>
                  <a:pt x="612308" y="0"/>
                </a:lnTo>
                <a:lnTo>
                  <a:pt x="612308" y="834491"/>
                </a:lnTo>
                <a:lnTo>
                  <a:pt x="0" y="834491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7522805" y="5356970"/>
            <a:ext cx="792766" cy="834491"/>
          </a:xfrm>
          <a:custGeom>
            <a:avLst/>
            <a:gdLst/>
            <a:ahLst/>
            <a:cxnLst/>
            <a:rect r="r" b="b" t="t" l="l"/>
            <a:pathLst>
              <a:path h="834491" w="792766">
                <a:moveTo>
                  <a:pt x="0" y="0"/>
                </a:moveTo>
                <a:lnTo>
                  <a:pt x="792766" y="0"/>
                </a:lnTo>
                <a:lnTo>
                  <a:pt x="792766" y="834491"/>
                </a:lnTo>
                <a:lnTo>
                  <a:pt x="0" y="834491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3" id="23"/>
          <p:cNvSpPr/>
          <p:nvPr/>
        </p:nvSpPr>
        <p:spPr>
          <a:xfrm flipH="false" flipV="false" rot="0">
            <a:off x="11090483" y="5356970"/>
            <a:ext cx="857685" cy="813038"/>
          </a:xfrm>
          <a:custGeom>
            <a:avLst/>
            <a:gdLst/>
            <a:ahLst/>
            <a:cxnLst/>
            <a:rect r="r" b="b" t="t" l="l"/>
            <a:pathLst>
              <a:path h="813038" w="857685">
                <a:moveTo>
                  <a:pt x="0" y="0"/>
                </a:moveTo>
                <a:lnTo>
                  <a:pt x="857685" y="0"/>
                </a:lnTo>
                <a:lnTo>
                  <a:pt x="857685" y="813038"/>
                </a:lnTo>
                <a:lnTo>
                  <a:pt x="0" y="813038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3097247" y="2840699"/>
            <a:ext cx="6520206" cy="2018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0"/>
              </a:lnSpc>
            </a:pPr>
            <a:r>
              <a:rPr lang="en-US" sz="4634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NUESTROS INTERESES PROFESIONALES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509221" y="6382619"/>
            <a:ext cx="2840947" cy="3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2" b="true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Desarrollo de software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953024" y="6888549"/>
            <a:ext cx="2440550" cy="1500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96"/>
              </a:lnSpc>
            </a:pPr>
            <a:r>
              <a:rPr lang="en-US" sz="1426" spc="7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Se aplica en este proyecto mediante el uso de Scrum, organizando el trabajo en sprints y permitiendo una retroalimentación constante con el cliente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953024" y="6420274"/>
            <a:ext cx="2840947" cy="3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2" b="true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Metodologías ágiles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522805" y="6825762"/>
            <a:ext cx="2500045" cy="1500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96"/>
              </a:lnSpc>
            </a:pPr>
            <a:r>
              <a:rPr lang="en-US" sz="1426" spc="7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Se refleja directamente en este proyecto a través de la creación de una aplicación web que permite gestionar el inventario de manera eficiente.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091536" y="6226406"/>
            <a:ext cx="2475207" cy="61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2" b="true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Gestión de información y bases de datos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090483" y="6888549"/>
            <a:ext cx="2475207" cy="1500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96"/>
              </a:lnSpc>
            </a:pPr>
            <a:r>
              <a:rPr lang="en-US" sz="1426" spc="7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Se refleja en este proyecto con el diseño e implementación de una base de datos relacional que organiza y respalda la información del inventario.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979906" y="5387728"/>
            <a:ext cx="19897984" cy="2686228"/>
          </a:xfrm>
          <a:custGeom>
            <a:avLst/>
            <a:gdLst/>
            <a:ahLst/>
            <a:cxnLst/>
            <a:rect r="r" b="b" t="t" l="l"/>
            <a:pathLst>
              <a:path h="2686228" w="19897984">
                <a:moveTo>
                  <a:pt x="0" y="0"/>
                </a:moveTo>
                <a:lnTo>
                  <a:pt x="19897984" y="0"/>
                </a:lnTo>
                <a:lnTo>
                  <a:pt x="19897984" y="2686228"/>
                </a:lnTo>
                <a:lnTo>
                  <a:pt x="0" y="26862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296879"/>
            <a:ext cx="3476032" cy="3476032"/>
          </a:xfrm>
          <a:custGeom>
            <a:avLst/>
            <a:gdLst/>
            <a:ahLst/>
            <a:cxnLst/>
            <a:rect r="r" b="b" t="t" l="l"/>
            <a:pathLst>
              <a:path h="3476032" w="3476032">
                <a:moveTo>
                  <a:pt x="0" y="0"/>
                </a:moveTo>
                <a:lnTo>
                  <a:pt x="3476032" y="0"/>
                </a:lnTo>
                <a:lnTo>
                  <a:pt x="3476032" y="3476032"/>
                </a:lnTo>
                <a:lnTo>
                  <a:pt x="0" y="34760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247875" y="2352290"/>
            <a:ext cx="3476032" cy="3476032"/>
          </a:xfrm>
          <a:custGeom>
            <a:avLst/>
            <a:gdLst/>
            <a:ahLst/>
            <a:cxnLst/>
            <a:rect r="r" b="b" t="t" l="l"/>
            <a:pathLst>
              <a:path h="3476032" w="3476032">
                <a:moveTo>
                  <a:pt x="0" y="0"/>
                </a:moveTo>
                <a:lnTo>
                  <a:pt x="3476031" y="0"/>
                </a:lnTo>
                <a:lnTo>
                  <a:pt x="3476031" y="3476031"/>
                </a:lnTo>
                <a:lnTo>
                  <a:pt x="0" y="34760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315393" y="2572034"/>
            <a:ext cx="3476032" cy="3476032"/>
          </a:xfrm>
          <a:custGeom>
            <a:avLst/>
            <a:gdLst/>
            <a:ahLst/>
            <a:cxnLst/>
            <a:rect r="r" b="b" t="t" l="l"/>
            <a:pathLst>
              <a:path h="3476032" w="3476032">
                <a:moveTo>
                  <a:pt x="0" y="0"/>
                </a:moveTo>
                <a:lnTo>
                  <a:pt x="3476032" y="0"/>
                </a:lnTo>
                <a:lnTo>
                  <a:pt x="3476032" y="3476031"/>
                </a:lnTo>
                <a:lnTo>
                  <a:pt x="0" y="34760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931221" y="4199400"/>
            <a:ext cx="1670990" cy="16709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136985" y="3254811"/>
            <a:ext cx="1670990" cy="167099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4217914" y="3474555"/>
            <a:ext cx="1670990" cy="167099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-387376" y="9972675"/>
            <a:ext cx="17646676" cy="1656163"/>
          </a:xfrm>
          <a:custGeom>
            <a:avLst/>
            <a:gdLst/>
            <a:ahLst/>
            <a:cxnLst/>
            <a:rect r="r" b="b" t="t" l="l"/>
            <a:pathLst>
              <a:path h="1656163" w="17646676">
                <a:moveTo>
                  <a:pt x="0" y="0"/>
                </a:moveTo>
                <a:lnTo>
                  <a:pt x="17646676" y="0"/>
                </a:lnTo>
                <a:lnTo>
                  <a:pt x="17646676" y="1656163"/>
                </a:lnTo>
                <a:lnTo>
                  <a:pt x="0" y="16561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290245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561376" y="3864756"/>
            <a:ext cx="952500" cy="890588"/>
          </a:xfrm>
          <a:custGeom>
            <a:avLst/>
            <a:gdLst/>
            <a:ahLst/>
            <a:cxnLst/>
            <a:rect r="r" b="b" t="t" l="l"/>
            <a:pathLst>
              <a:path h="890588" w="952500">
                <a:moveTo>
                  <a:pt x="0" y="0"/>
                </a:moveTo>
                <a:lnTo>
                  <a:pt x="952500" y="0"/>
                </a:lnTo>
                <a:lnTo>
                  <a:pt x="952500" y="890587"/>
                </a:lnTo>
                <a:lnTo>
                  <a:pt x="0" y="89058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2801522" y="-1114950"/>
            <a:ext cx="7335291" cy="2801892"/>
            <a:chOff x="0" y="0"/>
            <a:chExt cx="930920" cy="35558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2460" y="0"/>
              <a:ext cx="906000" cy="355587"/>
            </a:xfrm>
            <a:custGeom>
              <a:avLst/>
              <a:gdLst/>
              <a:ahLst/>
              <a:cxnLst/>
              <a:rect r="r" b="b" t="t" l="l"/>
              <a:pathLst>
                <a:path h="355587" w="906000">
                  <a:moveTo>
                    <a:pt x="683597" y="0"/>
                  </a:moveTo>
                  <a:lnTo>
                    <a:pt x="19203" y="0"/>
                  </a:lnTo>
                  <a:cubicBezTo>
                    <a:pt x="12653" y="0"/>
                    <a:pt x="6598" y="3487"/>
                    <a:pt x="3311" y="9152"/>
                  </a:cubicBezTo>
                  <a:cubicBezTo>
                    <a:pt x="23" y="14817"/>
                    <a:pt x="0" y="21804"/>
                    <a:pt x="3250" y="27491"/>
                  </a:cubicBezTo>
                  <a:lnTo>
                    <a:pt x="175030" y="328096"/>
                  </a:lnTo>
                  <a:cubicBezTo>
                    <a:pt x="184745" y="345096"/>
                    <a:pt x="202823" y="355587"/>
                    <a:pt x="222403" y="355587"/>
                  </a:cubicBezTo>
                  <a:lnTo>
                    <a:pt x="886797" y="355587"/>
                  </a:lnTo>
                  <a:cubicBezTo>
                    <a:pt x="893347" y="355587"/>
                    <a:pt x="899402" y="352101"/>
                    <a:pt x="902689" y="346435"/>
                  </a:cubicBezTo>
                  <a:cubicBezTo>
                    <a:pt x="905977" y="340770"/>
                    <a:pt x="906000" y="333783"/>
                    <a:pt x="902750" y="328096"/>
                  </a:cubicBezTo>
                  <a:lnTo>
                    <a:pt x="730970" y="27491"/>
                  </a:lnTo>
                  <a:cubicBezTo>
                    <a:pt x="721255" y="10491"/>
                    <a:pt x="703177" y="0"/>
                    <a:pt x="683597" y="0"/>
                  </a:cubicBez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101600" y="-66675"/>
              <a:ext cx="727720" cy="4222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2203448">
            <a:off x="16087195" y="-567063"/>
            <a:ext cx="2401361" cy="2458731"/>
          </a:xfrm>
          <a:custGeom>
            <a:avLst/>
            <a:gdLst/>
            <a:ahLst/>
            <a:cxnLst/>
            <a:rect r="r" b="b" t="t" l="l"/>
            <a:pathLst>
              <a:path h="2458731" w="2401361">
                <a:moveTo>
                  <a:pt x="0" y="0"/>
                </a:moveTo>
                <a:lnTo>
                  <a:pt x="2401360" y="0"/>
                </a:lnTo>
                <a:lnTo>
                  <a:pt x="2401360" y="2458731"/>
                </a:lnTo>
                <a:lnTo>
                  <a:pt x="0" y="245873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-2822215" y="-1659968"/>
            <a:ext cx="18379715" cy="3888558"/>
            <a:chOff x="0" y="0"/>
            <a:chExt cx="1673415" cy="35404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5822" y="0"/>
              <a:ext cx="1661771" cy="354041"/>
            </a:xfrm>
            <a:custGeom>
              <a:avLst/>
              <a:gdLst/>
              <a:ahLst/>
              <a:cxnLst/>
              <a:rect r="r" b="b" t="t" l="l"/>
              <a:pathLst>
                <a:path h="354041" w="1661771">
                  <a:moveTo>
                    <a:pt x="212121" y="0"/>
                  </a:moveTo>
                  <a:lnTo>
                    <a:pt x="1652851" y="0"/>
                  </a:lnTo>
                  <a:cubicBezTo>
                    <a:pt x="1655897" y="0"/>
                    <a:pt x="1658712" y="1623"/>
                    <a:pt x="1660239" y="4259"/>
                  </a:cubicBezTo>
                  <a:cubicBezTo>
                    <a:pt x="1661765" y="6895"/>
                    <a:pt x="1661771" y="10145"/>
                    <a:pt x="1660255" y="12786"/>
                  </a:cubicBezTo>
                  <a:lnTo>
                    <a:pt x="1471732" y="341255"/>
                  </a:lnTo>
                  <a:cubicBezTo>
                    <a:pt x="1467193" y="349164"/>
                    <a:pt x="1458770" y="354041"/>
                    <a:pt x="1449651" y="354041"/>
                  </a:cubicBezTo>
                  <a:lnTo>
                    <a:pt x="8921" y="354041"/>
                  </a:lnTo>
                  <a:cubicBezTo>
                    <a:pt x="5875" y="354041"/>
                    <a:pt x="3059" y="352418"/>
                    <a:pt x="1533" y="349782"/>
                  </a:cubicBezTo>
                  <a:cubicBezTo>
                    <a:pt x="7" y="347146"/>
                    <a:pt x="0" y="343896"/>
                    <a:pt x="1517" y="341255"/>
                  </a:cubicBezTo>
                  <a:lnTo>
                    <a:pt x="190039" y="12786"/>
                  </a:lnTo>
                  <a:cubicBezTo>
                    <a:pt x="194579" y="4877"/>
                    <a:pt x="203002" y="0"/>
                    <a:pt x="212121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101600" y="-66675"/>
              <a:ext cx="1470215" cy="420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true" flipV="false" rot="-4021186">
            <a:off x="-2164000" y="-580014"/>
            <a:ext cx="6677500" cy="2612572"/>
          </a:xfrm>
          <a:custGeom>
            <a:avLst/>
            <a:gdLst/>
            <a:ahLst/>
            <a:cxnLst/>
            <a:rect r="r" b="b" t="t" l="l"/>
            <a:pathLst>
              <a:path h="2612572" w="6677500">
                <a:moveTo>
                  <a:pt x="6677500" y="0"/>
                </a:moveTo>
                <a:lnTo>
                  <a:pt x="0" y="0"/>
                </a:lnTo>
                <a:lnTo>
                  <a:pt x="0" y="2612572"/>
                </a:lnTo>
                <a:lnTo>
                  <a:pt x="6677500" y="2612572"/>
                </a:lnTo>
                <a:lnTo>
                  <a:pt x="6677500" y="0"/>
                </a:lnTo>
                <a:close/>
              </a:path>
            </a:pathLst>
          </a:custGeom>
          <a:blipFill>
            <a:blip r:embed="rId13">
              <a:alphaModFix amt="50000"/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3565251" y="-3510381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-1383500" y="8847436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-4147380">
            <a:off x="4561948" y="2882516"/>
            <a:ext cx="2125754" cy="2422512"/>
          </a:xfrm>
          <a:custGeom>
            <a:avLst/>
            <a:gdLst/>
            <a:ahLst/>
            <a:cxnLst/>
            <a:rect r="r" b="b" t="t" l="l"/>
            <a:pathLst>
              <a:path h="2422512" w="2125754">
                <a:moveTo>
                  <a:pt x="0" y="0"/>
                </a:moveTo>
                <a:lnTo>
                  <a:pt x="2125754" y="0"/>
                </a:lnTo>
                <a:lnTo>
                  <a:pt x="2125754" y="2422512"/>
                </a:lnTo>
                <a:lnTo>
                  <a:pt x="0" y="2422512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-3149054">
            <a:off x="11331334" y="2471613"/>
            <a:ext cx="2034343" cy="2318340"/>
          </a:xfrm>
          <a:custGeom>
            <a:avLst/>
            <a:gdLst/>
            <a:ahLst/>
            <a:cxnLst/>
            <a:rect r="r" b="b" t="t" l="l"/>
            <a:pathLst>
              <a:path h="2318340" w="2034343">
                <a:moveTo>
                  <a:pt x="0" y="0"/>
                </a:moveTo>
                <a:lnTo>
                  <a:pt x="2034343" y="0"/>
                </a:lnTo>
                <a:lnTo>
                  <a:pt x="2034343" y="2318340"/>
                </a:lnTo>
                <a:lnTo>
                  <a:pt x="0" y="231834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2241027" y="4509207"/>
            <a:ext cx="1051377" cy="1051377"/>
          </a:xfrm>
          <a:custGeom>
            <a:avLst/>
            <a:gdLst/>
            <a:ahLst/>
            <a:cxnLst/>
            <a:rect r="r" b="b" t="t" l="l"/>
            <a:pathLst>
              <a:path h="1051377" w="1051377">
                <a:moveTo>
                  <a:pt x="0" y="0"/>
                </a:moveTo>
                <a:lnTo>
                  <a:pt x="1051377" y="0"/>
                </a:lnTo>
                <a:lnTo>
                  <a:pt x="1051377" y="1051377"/>
                </a:lnTo>
                <a:lnTo>
                  <a:pt x="0" y="1051377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8262895" y="3630783"/>
            <a:ext cx="1419170" cy="869242"/>
          </a:xfrm>
          <a:custGeom>
            <a:avLst/>
            <a:gdLst/>
            <a:ahLst/>
            <a:cxnLst/>
            <a:rect r="r" b="b" t="t" l="l"/>
            <a:pathLst>
              <a:path h="869242" w="1419170">
                <a:moveTo>
                  <a:pt x="0" y="0"/>
                </a:moveTo>
                <a:lnTo>
                  <a:pt x="1419170" y="0"/>
                </a:lnTo>
                <a:lnTo>
                  <a:pt x="1419170" y="869242"/>
                </a:lnTo>
                <a:lnTo>
                  <a:pt x="0" y="869242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357105" y="7211061"/>
            <a:ext cx="3106483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Recursos de Tiempo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28700" y="7991317"/>
            <a:ext cx="3434887" cy="1406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4 semanas para evaluar el proyecto.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11 semanas para el desarrollo del proyecto.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432649" y="6537961"/>
            <a:ext cx="3106483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Recursos Humanos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432649" y="7538085"/>
            <a:ext cx="4107978" cy="2111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Experiencia en:</a:t>
            </a:r>
          </a:p>
          <a:p>
            <a:pPr algn="l" marL="863614" indent="-287871" lvl="2">
              <a:lnSpc>
                <a:spcPts val="2800"/>
              </a:lnSpc>
              <a:buFont typeface="Arial"/>
              <a:buChar char="⚬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Desarrollo Web. </a:t>
            </a:r>
          </a:p>
          <a:p>
            <a:pPr algn="l" marL="863614" indent="-287871" lvl="2">
              <a:lnSpc>
                <a:spcPts val="2800"/>
              </a:lnSpc>
              <a:buFont typeface="Arial"/>
              <a:buChar char="⚬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B</a:t>
            </a: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ases de Datos. </a:t>
            </a:r>
          </a:p>
          <a:p>
            <a:pPr algn="l" marL="863614" indent="-287871" lvl="2">
              <a:lnSpc>
                <a:spcPts val="2800"/>
              </a:lnSpc>
              <a:buFont typeface="Arial"/>
              <a:buChar char="⚬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G</a:t>
            </a: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estión de Proyectos.</a:t>
            </a:r>
          </a:p>
          <a:p>
            <a:pPr algn="l" marL="863614" indent="-287871" lvl="2">
              <a:lnSpc>
                <a:spcPts val="2800"/>
              </a:lnSpc>
              <a:buFont typeface="Arial"/>
              <a:buChar char="⚬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A</a:t>
            </a: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nálisis de Datos. </a:t>
            </a:r>
          </a:p>
          <a:p>
            <a:pPr algn="l" marL="863614" indent="-287871" lvl="2">
              <a:lnSpc>
                <a:spcPts val="2800"/>
              </a:lnSpc>
              <a:buFont typeface="Arial"/>
              <a:buChar char="⚬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C</a:t>
            </a: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alidad de software.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684942" y="6673541"/>
            <a:ext cx="3106483" cy="860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Recursos Económicos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887380" y="7495865"/>
            <a:ext cx="3546050" cy="2463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Hosting: $9,99EUR</a:t>
            </a:r>
          </a:p>
          <a:p>
            <a:pPr algn="l">
              <a:lnSpc>
                <a:spcPts val="2800"/>
              </a:lnSpc>
            </a:pPr>
            <a:r>
              <a:rPr lang="en-US" sz="2000" spc="10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        (11.335 CLP)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Dominio: 3.08 USD (2.990 CLP)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Herramientas de Desarrollo y Test: $0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 spc="10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Inversión Total: $14.325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608749" y="680114"/>
            <a:ext cx="13104501" cy="95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sz="6499" b="true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FACTIBILIDAD DEL PROYECTO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801522" y="-1114950"/>
            <a:ext cx="7335291" cy="2801892"/>
            <a:chOff x="0" y="0"/>
            <a:chExt cx="930920" cy="3555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2460" y="0"/>
              <a:ext cx="906000" cy="355587"/>
            </a:xfrm>
            <a:custGeom>
              <a:avLst/>
              <a:gdLst/>
              <a:ahLst/>
              <a:cxnLst/>
              <a:rect r="r" b="b" t="t" l="l"/>
              <a:pathLst>
                <a:path h="355587" w="906000">
                  <a:moveTo>
                    <a:pt x="683597" y="0"/>
                  </a:moveTo>
                  <a:lnTo>
                    <a:pt x="19203" y="0"/>
                  </a:lnTo>
                  <a:cubicBezTo>
                    <a:pt x="12653" y="0"/>
                    <a:pt x="6598" y="3487"/>
                    <a:pt x="3311" y="9152"/>
                  </a:cubicBezTo>
                  <a:cubicBezTo>
                    <a:pt x="23" y="14817"/>
                    <a:pt x="0" y="21804"/>
                    <a:pt x="3250" y="27491"/>
                  </a:cubicBezTo>
                  <a:lnTo>
                    <a:pt x="175030" y="328096"/>
                  </a:lnTo>
                  <a:cubicBezTo>
                    <a:pt x="184745" y="345096"/>
                    <a:pt x="202823" y="355587"/>
                    <a:pt x="222403" y="355587"/>
                  </a:cubicBezTo>
                  <a:lnTo>
                    <a:pt x="886797" y="355587"/>
                  </a:lnTo>
                  <a:cubicBezTo>
                    <a:pt x="893347" y="355587"/>
                    <a:pt x="899402" y="352101"/>
                    <a:pt x="902689" y="346435"/>
                  </a:cubicBezTo>
                  <a:cubicBezTo>
                    <a:pt x="905977" y="340770"/>
                    <a:pt x="906000" y="333783"/>
                    <a:pt x="902750" y="328096"/>
                  </a:cubicBezTo>
                  <a:lnTo>
                    <a:pt x="730970" y="27491"/>
                  </a:lnTo>
                  <a:cubicBezTo>
                    <a:pt x="721255" y="10491"/>
                    <a:pt x="703177" y="0"/>
                    <a:pt x="683597" y="0"/>
                  </a:cubicBez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66675"/>
              <a:ext cx="727720" cy="4222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2203448">
            <a:off x="16087195" y="-567063"/>
            <a:ext cx="2401361" cy="2458731"/>
          </a:xfrm>
          <a:custGeom>
            <a:avLst/>
            <a:gdLst/>
            <a:ahLst/>
            <a:cxnLst/>
            <a:rect r="r" b="b" t="t" l="l"/>
            <a:pathLst>
              <a:path h="2458731" w="2401361">
                <a:moveTo>
                  <a:pt x="0" y="0"/>
                </a:moveTo>
                <a:lnTo>
                  <a:pt x="2401360" y="0"/>
                </a:lnTo>
                <a:lnTo>
                  <a:pt x="2401360" y="2458731"/>
                </a:lnTo>
                <a:lnTo>
                  <a:pt x="0" y="2458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822215" y="-1659968"/>
            <a:ext cx="18379715" cy="3888558"/>
            <a:chOff x="0" y="0"/>
            <a:chExt cx="1673415" cy="35404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822" y="0"/>
              <a:ext cx="1661771" cy="354041"/>
            </a:xfrm>
            <a:custGeom>
              <a:avLst/>
              <a:gdLst/>
              <a:ahLst/>
              <a:cxnLst/>
              <a:rect r="r" b="b" t="t" l="l"/>
              <a:pathLst>
                <a:path h="354041" w="1661771">
                  <a:moveTo>
                    <a:pt x="212121" y="0"/>
                  </a:moveTo>
                  <a:lnTo>
                    <a:pt x="1652851" y="0"/>
                  </a:lnTo>
                  <a:cubicBezTo>
                    <a:pt x="1655897" y="0"/>
                    <a:pt x="1658712" y="1623"/>
                    <a:pt x="1660239" y="4259"/>
                  </a:cubicBezTo>
                  <a:cubicBezTo>
                    <a:pt x="1661765" y="6895"/>
                    <a:pt x="1661771" y="10145"/>
                    <a:pt x="1660255" y="12786"/>
                  </a:cubicBezTo>
                  <a:lnTo>
                    <a:pt x="1471732" y="341255"/>
                  </a:lnTo>
                  <a:cubicBezTo>
                    <a:pt x="1467193" y="349164"/>
                    <a:pt x="1458770" y="354041"/>
                    <a:pt x="1449651" y="354041"/>
                  </a:cubicBezTo>
                  <a:lnTo>
                    <a:pt x="8921" y="354041"/>
                  </a:lnTo>
                  <a:cubicBezTo>
                    <a:pt x="5875" y="354041"/>
                    <a:pt x="3059" y="352418"/>
                    <a:pt x="1533" y="349782"/>
                  </a:cubicBezTo>
                  <a:cubicBezTo>
                    <a:pt x="7" y="347146"/>
                    <a:pt x="0" y="343896"/>
                    <a:pt x="1517" y="341255"/>
                  </a:cubicBezTo>
                  <a:lnTo>
                    <a:pt x="190039" y="12786"/>
                  </a:lnTo>
                  <a:cubicBezTo>
                    <a:pt x="194579" y="4877"/>
                    <a:pt x="203002" y="0"/>
                    <a:pt x="212121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-66675"/>
              <a:ext cx="1470215" cy="420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077795" y="5878969"/>
            <a:ext cx="5791651" cy="1911417"/>
            <a:chOff x="0" y="0"/>
            <a:chExt cx="1346044" cy="44423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46044" cy="444234"/>
            </a:xfrm>
            <a:custGeom>
              <a:avLst/>
              <a:gdLst/>
              <a:ahLst/>
              <a:cxnLst/>
              <a:rect r="r" b="b" t="t" l="l"/>
              <a:pathLst>
                <a:path h="444234" w="1346044">
                  <a:moveTo>
                    <a:pt x="68174" y="0"/>
                  </a:moveTo>
                  <a:lnTo>
                    <a:pt x="1277870" y="0"/>
                  </a:lnTo>
                  <a:cubicBezTo>
                    <a:pt x="1315521" y="0"/>
                    <a:pt x="1346044" y="30522"/>
                    <a:pt x="1346044" y="68174"/>
                  </a:cubicBezTo>
                  <a:lnTo>
                    <a:pt x="1346044" y="376061"/>
                  </a:lnTo>
                  <a:cubicBezTo>
                    <a:pt x="1346044" y="413712"/>
                    <a:pt x="1315521" y="444234"/>
                    <a:pt x="1277870" y="444234"/>
                  </a:cubicBezTo>
                  <a:lnTo>
                    <a:pt x="68174" y="444234"/>
                  </a:lnTo>
                  <a:cubicBezTo>
                    <a:pt x="30522" y="444234"/>
                    <a:pt x="0" y="413712"/>
                    <a:pt x="0" y="376061"/>
                  </a:cubicBezTo>
                  <a:lnTo>
                    <a:pt x="0" y="68174"/>
                  </a:lnTo>
                  <a:cubicBezTo>
                    <a:pt x="0" y="30522"/>
                    <a:pt x="30522" y="0"/>
                    <a:pt x="68174" y="0"/>
                  </a:cubicBezTo>
                  <a:close/>
                </a:path>
              </a:pathLst>
            </a:custGeom>
            <a:solidFill>
              <a:srgbClr val="08ACA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1346044" cy="4918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703330" y="5886056"/>
            <a:ext cx="5791651" cy="1911417"/>
            <a:chOff x="0" y="0"/>
            <a:chExt cx="1346044" cy="44423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46044" cy="444234"/>
            </a:xfrm>
            <a:custGeom>
              <a:avLst/>
              <a:gdLst/>
              <a:ahLst/>
              <a:cxnLst/>
              <a:rect r="r" b="b" t="t" l="l"/>
              <a:pathLst>
                <a:path h="444234" w="1346044">
                  <a:moveTo>
                    <a:pt x="68174" y="0"/>
                  </a:moveTo>
                  <a:lnTo>
                    <a:pt x="1277870" y="0"/>
                  </a:lnTo>
                  <a:cubicBezTo>
                    <a:pt x="1315521" y="0"/>
                    <a:pt x="1346044" y="30522"/>
                    <a:pt x="1346044" y="68174"/>
                  </a:cubicBezTo>
                  <a:lnTo>
                    <a:pt x="1346044" y="376061"/>
                  </a:lnTo>
                  <a:cubicBezTo>
                    <a:pt x="1346044" y="413712"/>
                    <a:pt x="1315521" y="444234"/>
                    <a:pt x="1277870" y="444234"/>
                  </a:cubicBezTo>
                  <a:lnTo>
                    <a:pt x="68174" y="444234"/>
                  </a:lnTo>
                  <a:cubicBezTo>
                    <a:pt x="30522" y="444234"/>
                    <a:pt x="0" y="413712"/>
                    <a:pt x="0" y="376061"/>
                  </a:cubicBezTo>
                  <a:lnTo>
                    <a:pt x="0" y="68174"/>
                  </a:lnTo>
                  <a:cubicBezTo>
                    <a:pt x="0" y="30522"/>
                    <a:pt x="30522" y="0"/>
                    <a:pt x="68174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346044" cy="4918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true" flipV="false" rot="-4021186">
            <a:off x="-1725957" y="238782"/>
            <a:ext cx="6677500" cy="2612572"/>
          </a:xfrm>
          <a:custGeom>
            <a:avLst/>
            <a:gdLst/>
            <a:ahLst/>
            <a:cxnLst/>
            <a:rect r="r" b="b" t="t" l="l"/>
            <a:pathLst>
              <a:path h="2612572" w="6677500">
                <a:moveTo>
                  <a:pt x="6677501" y="0"/>
                </a:moveTo>
                <a:lnTo>
                  <a:pt x="0" y="0"/>
                </a:lnTo>
                <a:lnTo>
                  <a:pt x="0" y="2612572"/>
                </a:lnTo>
                <a:lnTo>
                  <a:pt x="6677501" y="2612572"/>
                </a:lnTo>
                <a:lnTo>
                  <a:pt x="6677501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1456349" y="2228589"/>
            <a:ext cx="921596" cy="910288"/>
          </a:xfrm>
          <a:custGeom>
            <a:avLst/>
            <a:gdLst/>
            <a:ahLst/>
            <a:cxnLst/>
            <a:rect r="r" b="b" t="t" l="l"/>
            <a:pathLst>
              <a:path h="910288" w="921596">
                <a:moveTo>
                  <a:pt x="0" y="0"/>
                </a:moveTo>
                <a:lnTo>
                  <a:pt x="921595" y="0"/>
                </a:lnTo>
                <a:lnTo>
                  <a:pt x="921595" y="910288"/>
                </a:lnTo>
                <a:lnTo>
                  <a:pt x="0" y="91028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1712" t="-1797" r="-1641" b="-2839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-387376" y="9972675"/>
            <a:ext cx="17646676" cy="1656163"/>
          </a:xfrm>
          <a:custGeom>
            <a:avLst/>
            <a:gdLst/>
            <a:ahLst/>
            <a:cxnLst/>
            <a:rect r="r" b="b" t="t" l="l"/>
            <a:pathLst>
              <a:path h="1656163" w="17646676">
                <a:moveTo>
                  <a:pt x="0" y="0"/>
                </a:moveTo>
                <a:lnTo>
                  <a:pt x="17646676" y="0"/>
                </a:lnTo>
                <a:lnTo>
                  <a:pt x="17646676" y="1656163"/>
                </a:lnTo>
                <a:lnTo>
                  <a:pt x="0" y="165616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290245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3565251" y="-3510381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7625012" y="9374005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1184977" y="3974638"/>
            <a:ext cx="5791651" cy="1911417"/>
            <a:chOff x="0" y="0"/>
            <a:chExt cx="1346044" cy="44423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346044" cy="444234"/>
            </a:xfrm>
            <a:custGeom>
              <a:avLst/>
              <a:gdLst/>
              <a:ahLst/>
              <a:cxnLst/>
              <a:rect r="r" b="b" t="t" l="l"/>
              <a:pathLst>
                <a:path h="444234" w="1346044">
                  <a:moveTo>
                    <a:pt x="68174" y="0"/>
                  </a:moveTo>
                  <a:lnTo>
                    <a:pt x="1277870" y="0"/>
                  </a:lnTo>
                  <a:cubicBezTo>
                    <a:pt x="1315521" y="0"/>
                    <a:pt x="1346044" y="30522"/>
                    <a:pt x="1346044" y="68174"/>
                  </a:cubicBezTo>
                  <a:lnTo>
                    <a:pt x="1346044" y="376061"/>
                  </a:lnTo>
                  <a:cubicBezTo>
                    <a:pt x="1346044" y="413712"/>
                    <a:pt x="1315521" y="444234"/>
                    <a:pt x="1277870" y="444234"/>
                  </a:cubicBezTo>
                  <a:lnTo>
                    <a:pt x="68174" y="444234"/>
                  </a:lnTo>
                  <a:cubicBezTo>
                    <a:pt x="30522" y="444234"/>
                    <a:pt x="0" y="413712"/>
                    <a:pt x="0" y="376061"/>
                  </a:cubicBezTo>
                  <a:lnTo>
                    <a:pt x="0" y="68174"/>
                  </a:lnTo>
                  <a:cubicBezTo>
                    <a:pt x="0" y="30522"/>
                    <a:pt x="30522" y="0"/>
                    <a:pt x="68174" y="0"/>
                  </a:cubicBezTo>
                  <a:close/>
                </a:path>
              </a:pathLst>
            </a:custGeom>
            <a:solidFill>
              <a:srgbClr val="08ACA9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346044" cy="4918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674908" y="4293510"/>
            <a:ext cx="1363074" cy="1292119"/>
          </a:xfrm>
          <a:custGeom>
            <a:avLst/>
            <a:gdLst/>
            <a:ahLst/>
            <a:cxnLst/>
            <a:rect r="r" b="b" t="t" l="l"/>
            <a:pathLst>
              <a:path h="1292119" w="1363074">
                <a:moveTo>
                  <a:pt x="0" y="0"/>
                </a:moveTo>
                <a:lnTo>
                  <a:pt x="1363074" y="0"/>
                </a:lnTo>
                <a:lnTo>
                  <a:pt x="1363074" y="1292119"/>
                </a:lnTo>
                <a:lnTo>
                  <a:pt x="0" y="129211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3179928" y="6187711"/>
            <a:ext cx="1077493" cy="1293933"/>
          </a:xfrm>
          <a:custGeom>
            <a:avLst/>
            <a:gdLst/>
            <a:ahLst/>
            <a:cxnLst/>
            <a:rect r="r" b="b" t="t" l="l"/>
            <a:pathLst>
              <a:path h="1293933" w="1077493">
                <a:moveTo>
                  <a:pt x="0" y="0"/>
                </a:moveTo>
                <a:lnTo>
                  <a:pt x="1077493" y="0"/>
                </a:lnTo>
                <a:lnTo>
                  <a:pt x="1077493" y="1293934"/>
                </a:lnTo>
                <a:lnTo>
                  <a:pt x="0" y="129393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4526194" y="7797473"/>
            <a:ext cx="5791651" cy="1911417"/>
            <a:chOff x="0" y="0"/>
            <a:chExt cx="1346044" cy="44423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346044" cy="444234"/>
            </a:xfrm>
            <a:custGeom>
              <a:avLst/>
              <a:gdLst/>
              <a:ahLst/>
              <a:cxnLst/>
              <a:rect r="r" b="b" t="t" l="l"/>
              <a:pathLst>
                <a:path h="444234" w="1346044">
                  <a:moveTo>
                    <a:pt x="68174" y="0"/>
                  </a:moveTo>
                  <a:lnTo>
                    <a:pt x="1277870" y="0"/>
                  </a:lnTo>
                  <a:cubicBezTo>
                    <a:pt x="1315521" y="0"/>
                    <a:pt x="1346044" y="30522"/>
                    <a:pt x="1346044" y="68174"/>
                  </a:cubicBezTo>
                  <a:lnTo>
                    <a:pt x="1346044" y="376061"/>
                  </a:lnTo>
                  <a:cubicBezTo>
                    <a:pt x="1346044" y="413712"/>
                    <a:pt x="1315521" y="444234"/>
                    <a:pt x="1277870" y="444234"/>
                  </a:cubicBezTo>
                  <a:lnTo>
                    <a:pt x="68174" y="444234"/>
                  </a:lnTo>
                  <a:cubicBezTo>
                    <a:pt x="30522" y="444234"/>
                    <a:pt x="0" y="413712"/>
                    <a:pt x="0" y="376061"/>
                  </a:cubicBezTo>
                  <a:lnTo>
                    <a:pt x="0" y="68174"/>
                  </a:lnTo>
                  <a:cubicBezTo>
                    <a:pt x="0" y="30522"/>
                    <a:pt x="30522" y="0"/>
                    <a:pt x="68174" y="0"/>
                  </a:cubicBezTo>
                  <a:close/>
                </a:path>
              </a:pathLst>
            </a:custGeom>
            <a:solidFill>
              <a:srgbClr val="08ACA9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1346044" cy="4918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5012180" y="8080072"/>
            <a:ext cx="1173950" cy="1293933"/>
          </a:xfrm>
          <a:custGeom>
            <a:avLst/>
            <a:gdLst/>
            <a:ahLst/>
            <a:cxnLst/>
            <a:rect r="r" b="b" t="t" l="l"/>
            <a:pathLst>
              <a:path h="1293933" w="1173950">
                <a:moveTo>
                  <a:pt x="0" y="0"/>
                </a:moveTo>
                <a:lnTo>
                  <a:pt x="1173950" y="0"/>
                </a:lnTo>
                <a:lnTo>
                  <a:pt x="1173950" y="1293933"/>
                </a:lnTo>
                <a:lnTo>
                  <a:pt x="0" y="1293933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0" id="30"/>
          <p:cNvGrpSpPr/>
          <p:nvPr/>
        </p:nvGrpSpPr>
        <p:grpSpPr>
          <a:xfrm rot="0">
            <a:off x="8462086" y="3967552"/>
            <a:ext cx="5791651" cy="1911417"/>
            <a:chOff x="0" y="0"/>
            <a:chExt cx="1346044" cy="44423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346044" cy="444234"/>
            </a:xfrm>
            <a:custGeom>
              <a:avLst/>
              <a:gdLst/>
              <a:ahLst/>
              <a:cxnLst/>
              <a:rect r="r" b="b" t="t" l="l"/>
              <a:pathLst>
                <a:path h="444234" w="1346044">
                  <a:moveTo>
                    <a:pt x="68174" y="0"/>
                  </a:moveTo>
                  <a:lnTo>
                    <a:pt x="1277870" y="0"/>
                  </a:lnTo>
                  <a:cubicBezTo>
                    <a:pt x="1315521" y="0"/>
                    <a:pt x="1346044" y="30522"/>
                    <a:pt x="1346044" y="68174"/>
                  </a:cubicBezTo>
                  <a:lnTo>
                    <a:pt x="1346044" y="376061"/>
                  </a:lnTo>
                  <a:cubicBezTo>
                    <a:pt x="1346044" y="413712"/>
                    <a:pt x="1315521" y="444234"/>
                    <a:pt x="1277870" y="444234"/>
                  </a:cubicBezTo>
                  <a:lnTo>
                    <a:pt x="68174" y="444234"/>
                  </a:lnTo>
                  <a:cubicBezTo>
                    <a:pt x="30522" y="444234"/>
                    <a:pt x="0" y="413712"/>
                    <a:pt x="0" y="376061"/>
                  </a:cubicBezTo>
                  <a:lnTo>
                    <a:pt x="0" y="68174"/>
                  </a:lnTo>
                  <a:cubicBezTo>
                    <a:pt x="0" y="30522"/>
                    <a:pt x="30522" y="0"/>
                    <a:pt x="68174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47625"/>
              <a:ext cx="1346044" cy="4918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8771897" y="4266165"/>
            <a:ext cx="1314192" cy="1314192"/>
          </a:xfrm>
          <a:custGeom>
            <a:avLst/>
            <a:gdLst/>
            <a:ahLst/>
            <a:cxnLst/>
            <a:rect r="r" b="b" t="t" l="l"/>
            <a:pathLst>
              <a:path h="1314192" w="1314192">
                <a:moveTo>
                  <a:pt x="0" y="0"/>
                </a:moveTo>
                <a:lnTo>
                  <a:pt x="1314192" y="0"/>
                </a:lnTo>
                <a:lnTo>
                  <a:pt x="1314192" y="1314192"/>
                </a:lnTo>
                <a:lnTo>
                  <a:pt x="0" y="1314192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4" id="34"/>
          <p:cNvGrpSpPr/>
          <p:nvPr/>
        </p:nvGrpSpPr>
        <p:grpSpPr>
          <a:xfrm rot="0">
            <a:off x="11720475" y="7777573"/>
            <a:ext cx="5791651" cy="1911417"/>
            <a:chOff x="0" y="0"/>
            <a:chExt cx="1346044" cy="444234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346044" cy="444234"/>
            </a:xfrm>
            <a:custGeom>
              <a:avLst/>
              <a:gdLst/>
              <a:ahLst/>
              <a:cxnLst/>
              <a:rect r="r" b="b" t="t" l="l"/>
              <a:pathLst>
                <a:path h="444234" w="1346044">
                  <a:moveTo>
                    <a:pt x="68174" y="0"/>
                  </a:moveTo>
                  <a:lnTo>
                    <a:pt x="1277870" y="0"/>
                  </a:lnTo>
                  <a:cubicBezTo>
                    <a:pt x="1315521" y="0"/>
                    <a:pt x="1346044" y="30522"/>
                    <a:pt x="1346044" y="68174"/>
                  </a:cubicBezTo>
                  <a:lnTo>
                    <a:pt x="1346044" y="376061"/>
                  </a:lnTo>
                  <a:cubicBezTo>
                    <a:pt x="1346044" y="413712"/>
                    <a:pt x="1315521" y="444234"/>
                    <a:pt x="1277870" y="444234"/>
                  </a:cubicBezTo>
                  <a:lnTo>
                    <a:pt x="68174" y="444234"/>
                  </a:lnTo>
                  <a:cubicBezTo>
                    <a:pt x="30522" y="444234"/>
                    <a:pt x="0" y="413712"/>
                    <a:pt x="0" y="376061"/>
                  </a:cubicBezTo>
                  <a:lnTo>
                    <a:pt x="0" y="68174"/>
                  </a:lnTo>
                  <a:cubicBezTo>
                    <a:pt x="0" y="30522"/>
                    <a:pt x="30522" y="0"/>
                    <a:pt x="68174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47625"/>
              <a:ext cx="1346044" cy="4918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sp>
        <p:nvSpPr>
          <p:cNvPr name="Freeform 37" id="37"/>
          <p:cNvSpPr/>
          <p:nvPr/>
        </p:nvSpPr>
        <p:spPr>
          <a:xfrm flipH="false" flipV="false" rot="0">
            <a:off x="12021773" y="7895162"/>
            <a:ext cx="1261427" cy="1663753"/>
          </a:xfrm>
          <a:custGeom>
            <a:avLst/>
            <a:gdLst/>
            <a:ahLst/>
            <a:cxnLst/>
            <a:rect r="r" b="b" t="t" l="l"/>
            <a:pathLst>
              <a:path h="1663753" w="1261427">
                <a:moveTo>
                  <a:pt x="0" y="0"/>
                </a:moveTo>
                <a:lnTo>
                  <a:pt x="1261427" y="0"/>
                </a:lnTo>
                <a:lnTo>
                  <a:pt x="1261427" y="1663753"/>
                </a:lnTo>
                <a:lnTo>
                  <a:pt x="0" y="1663753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10406964" y="6231394"/>
            <a:ext cx="1293933" cy="1293933"/>
          </a:xfrm>
          <a:custGeom>
            <a:avLst/>
            <a:gdLst/>
            <a:ahLst/>
            <a:cxnLst/>
            <a:rect r="r" b="b" t="t" l="l"/>
            <a:pathLst>
              <a:path h="1293933" w="1293933">
                <a:moveTo>
                  <a:pt x="0" y="0"/>
                </a:moveTo>
                <a:lnTo>
                  <a:pt x="1293934" y="0"/>
                </a:lnTo>
                <a:lnTo>
                  <a:pt x="1293934" y="1293933"/>
                </a:lnTo>
                <a:lnTo>
                  <a:pt x="0" y="1293933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9" id="39"/>
          <p:cNvGrpSpPr/>
          <p:nvPr/>
        </p:nvGrpSpPr>
        <p:grpSpPr>
          <a:xfrm rot="0">
            <a:off x="377457" y="4589527"/>
            <a:ext cx="807520" cy="403760"/>
            <a:chOff x="0" y="0"/>
            <a:chExt cx="812800" cy="4064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66675"/>
              <a:ext cx="698500" cy="473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895810" y="6632798"/>
            <a:ext cx="807520" cy="403760"/>
            <a:chOff x="0" y="0"/>
            <a:chExt cx="812800" cy="4064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08ACA9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47625"/>
              <a:ext cx="69850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3718674" y="8551302"/>
            <a:ext cx="807520" cy="403760"/>
            <a:chOff x="0" y="0"/>
            <a:chExt cx="812800" cy="4064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47625"/>
              <a:ext cx="69850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7654567" y="4721381"/>
            <a:ext cx="807520" cy="403760"/>
            <a:chOff x="0" y="0"/>
            <a:chExt cx="812800" cy="40640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08ACA9"/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47625"/>
              <a:ext cx="69850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9278570" y="6632798"/>
            <a:ext cx="807520" cy="403760"/>
            <a:chOff x="0" y="0"/>
            <a:chExt cx="812800" cy="40640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47625"/>
              <a:ext cx="69850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10937776" y="8531402"/>
            <a:ext cx="807520" cy="403760"/>
            <a:chOff x="0" y="0"/>
            <a:chExt cx="812800" cy="40640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08ACA9"/>
            </a:solidFill>
          </p:spPr>
        </p:sp>
        <p:sp>
          <p:nvSpPr>
            <p:cNvPr name="TextBox 56" id="56"/>
            <p:cNvSpPr txBox="true"/>
            <p:nvPr/>
          </p:nvSpPr>
          <p:spPr>
            <a:xfrm>
              <a:off x="0" y="-47625"/>
              <a:ext cx="69850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grpSp>
        <p:nvGrpSpPr>
          <p:cNvPr name="Group 57" id="57"/>
          <p:cNvGrpSpPr/>
          <p:nvPr/>
        </p:nvGrpSpPr>
        <p:grpSpPr>
          <a:xfrm rot="0">
            <a:off x="248649" y="2398777"/>
            <a:ext cx="17376363" cy="1130625"/>
            <a:chOff x="0" y="0"/>
            <a:chExt cx="6245883" cy="40640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6245883" cy="406400"/>
            </a:xfrm>
            <a:custGeom>
              <a:avLst/>
              <a:gdLst/>
              <a:ahLst/>
              <a:cxnLst/>
              <a:rect r="r" b="b" t="t" l="l"/>
              <a:pathLst>
                <a:path h="406400" w="6245883">
                  <a:moveTo>
                    <a:pt x="6042683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42683" y="406400"/>
                  </a:lnTo>
                  <a:lnTo>
                    <a:pt x="6245883" y="203200"/>
                  </a:lnTo>
                  <a:lnTo>
                    <a:pt x="6042683" y="0"/>
                  </a:ln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59" id="59"/>
            <p:cNvSpPr txBox="true"/>
            <p:nvPr/>
          </p:nvSpPr>
          <p:spPr>
            <a:xfrm>
              <a:off x="0" y="-47625"/>
              <a:ext cx="6131583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grpSp>
        <p:nvGrpSpPr>
          <p:cNvPr name="Group 60" id="60"/>
          <p:cNvGrpSpPr/>
          <p:nvPr/>
        </p:nvGrpSpPr>
        <p:grpSpPr>
          <a:xfrm rot="0">
            <a:off x="0" y="2351615"/>
            <a:ext cx="17377198" cy="1263512"/>
            <a:chOff x="0" y="0"/>
            <a:chExt cx="4038653" cy="293654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4038653" cy="293654"/>
            </a:xfrm>
            <a:custGeom>
              <a:avLst/>
              <a:gdLst/>
              <a:ahLst/>
              <a:cxnLst/>
              <a:rect r="r" b="b" t="t" l="l"/>
              <a:pathLst>
                <a:path h="293654" w="4038653">
                  <a:moveTo>
                    <a:pt x="22722" y="0"/>
                  </a:moveTo>
                  <a:lnTo>
                    <a:pt x="4015931" y="0"/>
                  </a:lnTo>
                  <a:cubicBezTo>
                    <a:pt x="4028480" y="0"/>
                    <a:pt x="4038653" y="10173"/>
                    <a:pt x="4038653" y="22722"/>
                  </a:cubicBezTo>
                  <a:lnTo>
                    <a:pt x="4038653" y="270932"/>
                  </a:lnTo>
                  <a:cubicBezTo>
                    <a:pt x="4038653" y="283481"/>
                    <a:pt x="4028480" y="293654"/>
                    <a:pt x="4015931" y="293654"/>
                  </a:cubicBezTo>
                  <a:lnTo>
                    <a:pt x="22722" y="293654"/>
                  </a:lnTo>
                  <a:cubicBezTo>
                    <a:pt x="10173" y="293654"/>
                    <a:pt x="0" y="283481"/>
                    <a:pt x="0" y="270932"/>
                  </a:cubicBezTo>
                  <a:lnTo>
                    <a:pt x="0" y="22722"/>
                  </a:lnTo>
                  <a:cubicBezTo>
                    <a:pt x="0" y="10173"/>
                    <a:pt x="10173" y="0"/>
                    <a:pt x="22722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62" id="62"/>
            <p:cNvSpPr txBox="true"/>
            <p:nvPr/>
          </p:nvSpPr>
          <p:spPr>
            <a:xfrm>
              <a:off x="0" y="-47625"/>
              <a:ext cx="4038653" cy="3412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9"/>
                </a:lnSpc>
              </a:pPr>
            </a:p>
          </p:txBody>
        </p:sp>
      </p:grpSp>
      <p:sp>
        <p:nvSpPr>
          <p:cNvPr name="Freeform 63" id="63"/>
          <p:cNvSpPr/>
          <p:nvPr/>
        </p:nvSpPr>
        <p:spPr>
          <a:xfrm flipH="false" flipV="false" rot="0">
            <a:off x="248649" y="2365631"/>
            <a:ext cx="1175941" cy="1213448"/>
          </a:xfrm>
          <a:custGeom>
            <a:avLst/>
            <a:gdLst/>
            <a:ahLst/>
            <a:cxnLst/>
            <a:rect r="r" b="b" t="t" l="l"/>
            <a:pathLst>
              <a:path h="1213448" w="1175941">
                <a:moveTo>
                  <a:pt x="0" y="0"/>
                </a:moveTo>
                <a:lnTo>
                  <a:pt x="1175941" y="0"/>
                </a:lnTo>
                <a:lnTo>
                  <a:pt x="1175941" y="1213448"/>
                </a:lnTo>
                <a:lnTo>
                  <a:pt x="0" y="1213448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4" id="64"/>
          <p:cNvSpPr txBox="true"/>
          <p:nvPr/>
        </p:nvSpPr>
        <p:spPr>
          <a:xfrm rot="0">
            <a:off x="1365839" y="443409"/>
            <a:ext cx="13195537" cy="95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sz="6499" b="true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 OBJETIVOS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3225573" y="4399502"/>
            <a:ext cx="3573214" cy="1032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Diseñar </a:t>
            </a: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e implementar una base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 de datos relacional 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segura y estructurada.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4517579" y="6374269"/>
            <a:ext cx="3352651" cy="1032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Desarrollar módulos CRUD</a:t>
            </a: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para agregar, editar y eliminar 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productos.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6465386" y="8233991"/>
            <a:ext cx="3128218" cy="1032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9"/>
              </a:lnSpc>
            </a:pPr>
            <a:r>
              <a:rPr lang="en-US" sz="1899" b="true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Implementar notificaciones 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d</a:t>
            </a: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e stock bajo y productos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 por vencer.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10317845" y="4353502"/>
            <a:ext cx="3136553" cy="1032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9"/>
              </a:lnSpc>
            </a:pPr>
            <a:r>
              <a:rPr lang="en-US" sz="1899" b="true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Generar reportes visuales 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semanales y mensual</a:t>
            </a: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es para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 supervisores y gerencia.</a:t>
            </a:r>
          </a:p>
        </p:txBody>
      </p:sp>
      <p:sp>
        <p:nvSpPr>
          <p:cNvPr name="TextBox 69" id="69"/>
          <p:cNvSpPr txBox="true"/>
          <p:nvPr/>
        </p:nvSpPr>
        <p:spPr>
          <a:xfrm rot="0">
            <a:off x="12021773" y="6374269"/>
            <a:ext cx="3026866" cy="1032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9"/>
              </a:lnSpc>
            </a:pPr>
            <a:r>
              <a:rPr lang="en-US" sz="1899" b="true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Aplicar la metodología ágil </a:t>
            </a:r>
          </a:p>
          <a:p>
            <a:pPr algn="l">
              <a:lnSpc>
                <a:spcPts val="2849"/>
              </a:lnSpc>
            </a:pPr>
            <a:r>
              <a:rPr lang="en-US" sz="1899" b="true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Scrum en el desarrollo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 d</a:t>
            </a: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el proyecto.</a:t>
            </a:r>
          </a:p>
        </p:txBody>
      </p:sp>
      <p:sp>
        <p:nvSpPr>
          <p:cNvPr name="TextBox 70" id="70"/>
          <p:cNvSpPr txBox="true"/>
          <p:nvPr/>
        </p:nvSpPr>
        <p:spPr>
          <a:xfrm rot="0">
            <a:off x="13511800" y="8292655"/>
            <a:ext cx="3211413" cy="1032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9"/>
              </a:lnSpc>
            </a:pPr>
            <a:r>
              <a:rPr lang="en-US" sz="1899" b="true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Realizar pruebas funcionales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 y de calidad s</a:t>
            </a: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egún 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norma ISO 25010.</a:t>
            </a:r>
          </a:p>
        </p:txBody>
      </p:sp>
      <p:sp>
        <p:nvSpPr>
          <p:cNvPr name="TextBox 71" id="71"/>
          <p:cNvSpPr txBox="true"/>
          <p:nvPr/>
        </p:nvSpPr>
        <p:spPr>
          <a:xfrm rot="0">
            <a:off x="1496455" y="2281123"/>
            <a:ext cx="12072040" cy="1384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9"/>
              </a:lnSpc>
              <a:spcBef>
                <a:spcPct val="0"/>
              </a:spcBef>
            </a:pPr>
          </a:p>
          <a:p>
            <a:pPr algn="l">
              <a:lnSpc>
                <a:spcPts val="2849"/>
              </a:lnSpc>
              <a:spcBef>
                <a:spcPct val="0"/>
              </a:spcBef>
            </a:pPr>
            <a:r>
              <a:rPr lang="en-US" b="true" sz="1899">
                <a:solidFill>
                  <a:srgbClr val="E9E9E9"/>
                </a:solidFill>
                <a:latin typeface="TT Norms Bold"/>
                <a:ea typeface="TT Norms Bold"/>
                <a:cs typeface="TT Norms Bold"/>
                <a:sym typeface="TT Norms Bold"/>
              </a:rPr>
              <a:t>Desarrollar un sistema web de gestión de inventario que optimice el control, registro y distribución de insumos agrícolas, reduciendo errores y facilitando la toma de decisiones.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801522" y="-1114950"/>
            <a:ext cx="7335291" cy="2801892"/>
            <a:chOff x="0" y="0"/>
            <a:chExt cx="930920" cy="3555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2460" y="0"/>
              <a:ext cx="906000" cy="355587"/>
            </a:xfrm>
            <a:custGeom>
              <a:avLst/>
              <a:gdLst/>
              <a:ahLst/>
              <a:cxnLst/>
              <a:rect r="r" b="b" t="t" l="l"/>
              <a:pathLst>
                <a:path h="355587" w="906000">
                  <a:moveTo>
                    <a:pt x="683597" y="0"/>
                  </a:moveTo>
                  <a:lnTo>
                    <a:pt x="19203" y="0"/>
                  </a:lnTo>
                  <a:cubicBezTo>
                    <a:pt x="12653" y="0"/>
                    <a:pt x="6598" y="3487"/>
                    <a:pt x="3311" y="9152"/>
                  </a:cubicBezTo>
                  <a:cubicBezTo>
                    <a:pt x="23" y="14817"/>
                    <a:pt x="0" y="21804"/>
                    <a:pt x="3250" y="27491"/>
                  </a:cubicBezTo>
                  <a:lnTo>
                    <a:pt x="175030" y="328096"/>
                  </a:lnTo>
                  <a:cubicBezTo>
                    <a:pt x="184745" y="345096"/>
                    <a:pt x="202823" y="355587"/>
                    <a:pt x="222403" y="355587"/>
                  </a:cubicBezTo>
                  <a:lnTo>
                    <a:pt x="886797" y="355587"/>
                  </a:lnTo>
                  <a:cubicBezTo>
                    <a:pt x="893347" y="355587"/>
                    <a:pt x="899402" y="352101"/>
                    <a:pt x="902689" y="346435"/>
                  </a:cubicBezTo>
                  <a:cubicBezTo>
                    <a:pt x="905977" y="340770"/>
                    <a:pt x="906000" y="333783"/>
                    <a:pt x="902750" y="328096"/>
                  </a:cubicBezTo>
                  <a:lnTo>
                    <a:pt x="730970" y="27491"/>
                  </a:lnTo>
                  <a:cubicBezTo>
                    <a:pt x="721255" y="10491"/>
                    <a:pt x="703177" y="0"/>
                    <a:pt x="683597" y="0"/>
                  </a:cubicBez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66675"/>
              <a:ext cx="727720" cy="4222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2203448">
            <a:off x="16087195" y="-567063"/>
            <a:ext cx="2401361" cy="2458731"/>
          </a:xfrm>
          <a:custGeom>
            <a:avLst/>
            <a:gdLst/>
            <a:ahLst/>
            <a:cxnLst/>
            <a:rect r="r" b="b" t="t" l="l"/>
            <a:pathLst>
              <a:path h="2458731" w="2401361">
                <a:moveTo>
                  <a:pt x="0" y="0"/>
                </a:moveTo>
                <a:lnTo>
                  <a:pt x="2401360" y="0"/>
                </a:lnTo>
                <a:lnTo>
                  <a:pt x="2401360" y="2458731"/>
                </a:lnTo>
                <a:lnTo>
                  <a:pt x="0" y="2458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822215" y="-1659968"/>
            <a:ext cx="18379715" cy="3888558"/>
            <a:chOff x="0" y="0"/>
            <a:chExt cx="1673415" cy="35404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822" y="0"/>
              <a:ext cx="1661771" cy="354041"/>
            </a:xfrm>
            <a:custGeom>
              <a:avLst/>
              <a:gdLst/>
              <a:ahLst/>
              <a:cxnLst/>
              <a:rect r="r" b="b" t="t" l="l"/>
              <a:pathLst>
                <a:path h="354041" w="1661771">
                  <a:moveTo>
                    <a:pt x="212121" y="0"/>
                  </a:moveTo>
                  <a:lnTo>
                    <a:pt x="1652851" y="0"/>
                  </a:lnTo>
                  <a:cubicBezTo>
                    <a:pt x="1655897" y="0"/>
                    <a:pt x="1658712" y="1623"/>
                    <a:pt x="1660239" y="4259"/>
                  </a:cubicBezTo>
                  <a:cubicBezTo>
                    <a:pt x="1661765" y="6895"/>
                    <a:pt x="1661771" y="10145"/>
                    <a:pt x="1660255" y="12786"/>
                  </a:cubicBezTo>
                  <a:lnTo>
                    <a:pt x="1471732" y="341255"/>
                  </a:lnTo>
                  <a:cubicBezTo>
                    <a:pt x="1467193" y="349164"/>
                    <a:pt x="1458770" y="354041"/>
                    <a:pt x="1449651" y="354041"/>
                  </a:cubicBezTo>
                  <a:lnTo>
                    <a:pt x="8921" y="354041"/>
                  </a:lnTo>
                  <a:cubicBezTo>
                    <a:pt x="5875" y="354041"/>
                    <a:pt x="3059" y="352418"/>
                    <a:pt x="1533" y="349782"/>
                  </a:cubicBezTo>
                  <a:cubicBezTo>
                    <a:pt x="7" y="347146"/>
                    <a:pt x="0" y="343896"/>
                    <a:pt x="1517" y="341255"/>
                  </a:cubicBezTo>
                  <a:lnTo>
                    <a:pt x="190039" y="12786"/>
                  </a:lnTo>
                  <a:cubicBezTo>
                    <a:pt x="194579" y="4877"/>
                    <a:pt x="203002" y="0"/>
                    <a:pt x="212121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-66675"/>
              <a:ext cx="1470215" cy="420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-4021186">
            <a:off x="-2164000" y="-580014"/>
            <a:ext cx="6677500" cy="2612572"/>
          </a:xfrm>
          <a:custGeom>
            <a:avLst/>
            <a:gdLst/>
            <a:ahLst/>
            <a:cxnLst/>
            <a:rect r="r" b="b" t="t" l="l"/>
            <a:pathLst>
              <a:path h="2612572" w="6677500">
                <a:moveTo>
                  <a:pt x="6677500" y="0"/>
                </a:moveTo>
                <a:lnTo>
                  <a:pt x="0" y="0"/>
                </a:lnTo>
                <a:lnTo>
                  <a:pt x="0" y="2612572"/>
                </a:lnTo>
                <a:lnTo>
                  <a:pt x="6677500" y="2612572"/>
                </a:lnTo>
                <a:lnTo>
                  <a:pt x="667750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576994" y="8847436"/>
            <a:ext cx="3838468" cy="3838468"/>
            <a:chOff x="0" y="0"/>
            <a:chExt cx="5117957" cy="511795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117957" cy="5117957"/>
            </a:xfrm>
            <a:custGeom>
              <a:avLst/>
              <a:gdLst/>
              <a:ahLst/>
              <a:cxnLst/>
              <a:rect r="r" b="b" t="t" l="l"/>
              <a:pathLst>
                <a:path h="5117957" w="5117957">
                  <a:moveTo>
                    <a:pt x="0" y="0"/>
                  </a:moveTo>
                  <a:lnTo>
                    <a:pt x="5117957" y="0"/>
                  </a:lnTo>
                  <a:lnTo>
                    <a:pt x="5117957" y="5117957"/>
                  </a:lnTo>
                  <a:lnTo>
                    <a:pt x="0" y="51179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842202" y="663438"/>
              <a:ext cx="1002704" cy="864832"/>
            </a:xfrm>
            <a:custGeom>
              <a:avLst/>
              <a:gdLst/>
              <a:ahLst/>
              <a:cxnLst/>
              <a:rect r="r" b="b" t="t" l="l"/>
              <a:pathLst>
                <a:path h="864832" w="1002704">
                  <a:moveTo>
                    <a:pt x="0" y="0"/>
                  </a:moveTo>
                  <a:lnTo>
                    <a:pt x="1002704" y="0"/>
                  </a:lnTo>
                  <a:lnTo>
                    <a:pt x="1002704" y="864832"/>
                  </a:lnTo>
                  <a:lnTo>
                    <a:pt x="0" y="8648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582968" y="3254585"/>
              <a:ext cx="928244" cy="800610"/>
            </a:xfrm>
            <a:custGeom>
              <a:avLst/>
              <a:gdLst/>
              <a:ahLst/>
              <a:cxnLst/>
              <a:rect r="r" b="b" t="t" l="l"/>
              <a:pathLst>
                <a:path h="800610" w="928244">
                  <a:moveTo>
                    <a:pt x="0" y="0"/>
                  </a:moveTo>
                  <a:lnTo>
                    <a:pt x="928244" y="0"/>
                  </a:lnTo>
                  <a:lnTo>
                    <a:pt x="928244" y="800611"/>
                  </a:lnTo>
                  <a:lnTo>
                    <a:pt x="0" y="800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3521149" y="861783"/>
              <a:ext cx="892316" cy="881368"/>
            </a:xfrm>
            <a:custGeom>
              <a:avLst/>
              <a:gdLst/>
              <a:ahLst/>
              <a:cxnLst/>
              <a:rect r="r" b="b" t="t" l="l"/>
              <a:pathLst>
                <a:path h="881368" w="892316">
                  <a:moveTo>
                    <a:pt x="0" y="0"/>
                  </a:moveTo>
                  <a:lnTo>
                    <a:pt x="892316" y="0"/>
                  </a:lnTo>
                  <a:lnTo>
                    <a:pt x="892316" y="881368"/>
                  </a:lnTo>
                  <a:lnTo>
                    <a:pt x="0" y="8813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-1712" t="-1797" r="-1641" b="-2839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353589" y="3470167"/>
              <a:ext cx="965883" cy="903101"/>
            </a:xfrm>
            <a:custGeom>
              <a:avLst/>
              <a:gdLst/>
              <a:ahLst/>
              <a:cxnLst/>
              <a:rect r="r" b="b" t="t" l="l"/>
              <a:pathLst>
                <a:path h="903101" w="965883">
                  <a:moveTo>
                    <a:pt x="0" y="0"/>
                  </a:moveTo>
                  <a:lnTo>
                    <a:pt x="965883" y="0"/>
                  </a:lnTo>
                  <a:lnTo>
                    <a:pt x="965883" y="903100"/>
                  </a:lnTo>
                  <a:lnTo>
                    <a:pt x="0" y="90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-387376" y="9972675"/>
            <a:ext cx="17646676" cy="1656163"/>
          </a:xfrm>
          <a:custGeom>
            <a:avLst/>
            <a:gdLst/>
            <a:ahLst/>
            <a:cxnLst/>
            <a:rect r="r" b="b" t="t" l="l"/>
            <a:pathLst>
              <a:path h="1656163" w="17646676">
                <a:moveTo>
                  <a:pt x="0" y="0"/>
                </a:moveTo>
                <a:lnTo>
                  <a:pt x="17646676" y="0"/>
                </a:lnTo>
                <a:lnTo>
                  <a:pt x="17646676" y="1656163"/>
                </a:lnTo>
                <a:lnTo>
                  <a:pt x="0" y="1656163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290245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565251" y="-3510381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-1383500" y="8847436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4969304" y="2488096"/>
            <a:ext cx="8595947" cy="4287228"/>
          </a:xfrm>
          <a:custGeom>
            <a:avLst/>
            <a:gdLst/>
            <a:ahLst/>
            <a:cxnLst/>
            <a:rect r="r" b="b" t="t" l="l"/>
            <a:pathLst>
              <a:path h="4287228" w="8595947">
                <a:moveTo>
                  <a:pt x="0" y="0"/>
                </a:moveTo>
                <a:lnTo>
                  <a:pt x="8595947" y="0"/>
                </a:lnTo>
                <a:lnTo>
                  <a:pt x="8595947" y="4287229"/>
                </a:lnTo>
                <a:lnTo>
                  <a:pt x="0" y="4287229"/>
                </a:lnTo>
                <a:lnTo>
                  <a:pt x="0" y="0"/>
                </a:lnTo>
                <a:close/>
              </a:path>
            </a:pathLst>
          </a:custGeom>
          <a:blipFill>
            <a:blip r:embed="rId23"/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TextBox 21" id="21"/>
          <p:cNvSpPr txBox="true"/>
          <p:nvPr/>
        </p:nvSpPr>
        <p:spPr>
          <a:xfrm rot="0">
            <a:off x="901262" y="271255"/>
            <a:ext cx="13165192" cy="189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sz="6499" b="true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METODOLOGIA Y PLAN DE TRABAJO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4026745" y="4170205"/>
            <a:ext cx="4261255" cy="2735617"/>
            <a:chOff x="0" y="0"/>
            <a:chExt cx="5681673" cy="3647489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-38100"/>
              <a:ext cx="5681673" cy="494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66"/>
                </a:lnSpc>
              </a:pPr>
              <a:r>
                <a:rPr lang="en-US" sz="2262" b="true">
                  <a:solidFill>
                    <a:srgbClr val="23403D"/>
                  </a:solidFill>
                  <a:latin typeface="TT Norms Bold"/>
                  <a:ea typeface="TT Norms Bold"/>
                  <a:cs typeface="TT Norms Bold"/>
                  <a:sym typeface="TT Norms Bold"/>
                </a:rPr>
                <a:t>Tareas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694480"/>
              <a:ext cx="5681673" cy="29530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33"/>
                </a:lnSpc>
              </a:pPr>
              <a:r>
                <a:rPr lang="en-US" b="true" sz="1809" i="true" spc="9">
                  <a:solidFill>
                    <a:srgbClr val="23403D"/>
                  </a:solidFill>
                  <a:latin typeface="TT Norms Bold Italics"/>
                  <a:ea typeface="TT Norms Bold Italics"/>
                  <a:cs typeface="TT Norms Bold Italics"/>
                  <a:sym typeface="TT Norms Bold Italics"/>
                </a:rPr>
                <a:t>Product Owner:</a:t>
              </a:r>
            </a:p>
            <a:p>
              <a:pPr algn="l" marL="390704" indent="-195352" lvl="1">
                <a:lnSpc>
                  <a:spcPts val="2533"/>
                </a:lnSpc>
                <a:buFont typeface="Arial"/>
                <a:buChar char="•"/>
              </a:pPr>
              <a:r>
                <a:rPr lang="en-US" sz="1809" spc="9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Visión y alcance del proyecto. </a:t>
              </a:r>
            </a:p>
            <a:p>
              <a:pPr algn="l">
                <a:lnSpc>
                  <a:spcPts val="2533"/>
                </a:lnSpc>
              </a:pPr>
              <a:r>
                <a:rPr lang="en-US" b="true" sz="1809" i="true" spc="9">
                  <a:solidFill>
                    <a:srgbClr val="23403D"/>
                  </a:solidFill>
                  <a:latin typeface="TT Norms Bold Italics"/>
                  <a:ea typeface="TT Norms Bold Italics"/>
                  <a:cs typeface="TT Norms Bold Italics"/>
                  <a:sym typeface="TT Norms Bold Italics"/>
                </a:rPr>
                <a:t>Scrum Master:</a:t>
              </a:r>
            </a:p>
            <a:p>
              <a:pPr algn="l" marL="390704" indent="-195352" lvl="1">
                <a:lnSpc>
                  <a:spcPts val="2533"/>
                </a:lnSpc>
                <a:buFont typeface="Arial"/>
                <a:buChar char="•"/>
              </a:pPr>
              <a:r>
                <a:rPr lang="en-US" sz="1809" spc="9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Coordinar reuniones Scrum.</a:t>
              </a:r>
            </a:p>
            <a:p>
              <a:pPr algn="l">
                <a:lnSpc>
                  <a:spcPts val="2533"/>
                </a:lnSpc>
              </a:pPr>
              <a:r>
                <a:rPr lang="en-US" b="true" sz="1809" i="true" spc="9">
                  <a:solidFill>
                    <a:srgbClr val="23403D"/>
                  </a:solidFill>
                  <a:latin typeface="TT Norms Bold Italics"/>
                  <a:ea typeface="TT Norms Bold Italics"/>
                  <a:cs typeface="TT Norms Bold Italics"/>
                  <a:sym typeface="TT Norms Bold Italics"/>
                </a:rPr>
                <a:t>Scrum Team:</a:t>
              </a:r>
            </a:p>
            <a:p>
              <a:pPr algn="l" marL="390704" indent="-195352" lvl="1">
                <a:lnSpc>
                  <a:spcPts val="2533"/>
                </a:lnSpc>
                <a:buFont typeface="Arial"/>
                <a:buChar char="•"/>
              </a:pPr>
              <a:r>
                <a:rPr lang="en-US" sz="1809" spc="9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Participar en planificación de Sprints y documentar el trabajo.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5966233" y="7032500"/>
            <a:ext cx="6355534" cy="2417981"/>
            <a:chOff x="0" y="0"/>
            <a:chExt cx="8474045" cy="3223975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0" y="-38100"/>
              <a:ext cx="8474045" cy="490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3"/>
                </a:lnSpc>
              </a:pPr>
              <a:r>
                <a:rPr lang="en-US" sz="2266" b="true">
                  <a:solidFill>
                    <a:srgbClr val="23403D"/>
                  </a:solidFill>
                  <a:latin typeface="TT Norms Bold"/>
                  <a:ea typeface="TT Norms Bold"/>
                  <a:cs typeface="TT Norms Bold"/>
                  <a:sym typeface="TT Norms Bold"/>
                </a:rPr>
                <a:t>Funciones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691133"/>
              <a:ext cx="8474045" cy="2532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38"/>
                </a:lnSpc>
              </a:pPr>
              <a:r>
                <a:rPr lang="en-US" b="true" sz="1813" i="true" spc="9">
                  <a:solidFill>
                    <a:srgbClr val="23403D"/>
                  </a:solidFill>
                  <a:latin typeface="TT Norms Bold Italics"/>
                  <a:ea typeface="TT Norms Bold Italics"/>
                  <a:cs typeface="TT Norms Bold Italics"/>
                  <a:sym typeface="TT Norms Bold Italics"/>
                </a:rPr>
                <a:t>Product Owner:</a:t>
              </a:r>
            </a:p>
            <a:p>
              <a:pPr algn="l" marL="391489" indent="-195745" lvl="1">
                <a:lnSpc>
                  <a:spcPts val="2538"/>
                </a:lnSpc>
                <a:buFont typeface="Arial"/>
                <a:buChar char="•"/>
              </a:pPr>
              <a:r>
                <a:rPr lang="en-US" sz="1813" spc="9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Representa al cliente y necesidades del negocio.</a:t>
              </a:r>
            </a:p>
            <a:p>
              <a:pPr algn="l">
                <a:lnSpc>
                  <a:spcPts val="2538"/>
                </a:lnSpc>
              </a:pPr>
              <a:r>
                <a:rPr lang="en-US" b="true" sz="1813" i="true" spc="9">
                  <a:solidFill>
                    <a:srgbClr val="23403D"/>
                  </a:solidFill>
                  <a:latin typeface="TT Norms Bold Italics"/>
                  <a:ea typeface="TT Norms Bold Italics"/>
                  <a:cs typeface="TT Norms Bold Italics"/>
                  <a:sym typeface="TT Norms Bold Italics"/>
                </a:rPr>
                <a:t>Scrum Master:</a:t>
              </a:r>
            </a:p>
            <a:p>
              <a:pPr algn="l" marL="391489" indent="-195745" lvl="1">
                <a:lnSpc>
                  <a:spcPts val="2538"/>
                </a:lnSpc>
                <a:buFont typeface="Arial"/>
                <a:buChar char="•"/>
              </a:pPr>
              <a:r>
                <a:rPr lang="en-US" sz="1813" spc="9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Asegura el cumplimiento de buenas prácticas.</a:t>
              </a:r>
            </a:p>
            <a:p>
              <a:pPr algn="l">
                <a:lnSpc>
                  <a:spcPts val="2538"/>
                </a:lnSpc>
              </a:pPr>
              <a:r>
                <a:rPr lang="en-US" b="true" sz="1813" i="true" spc="9">
                  <a:solidFill>
                    <a:srgbClr val="23403D"/>
                  </a:solidFill>
                  <a:latin typeface="TT Norms Bold Italics"/>
                  <a:ea typeface="TT Norms Bold Italics"/>
                  <a:cs typeface="TT Norms Bold Italics"/>
                  <a:sym typeface="TT Norms Bold Italics"/>
                </a:rPr>
                <a:t>Scrum Team:</a:t>
              </a:r>
            </a:p>
            <a:p>
              <a:pPr algn="l" marL="391489" indent="-195745" lvl="1">
                <a:lnSpc>
                  <a:spcPts val="2538"/>
                </a:lnSpc>
                <a:buFont typeface="Arial"/>
                <a:buChar char="•"/>
              </a:pPr>
              <a:r>
                <a:rPr lang="en-US" sz="1813" spc="9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Autoorganiza para cumplir objetivos del sprint.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451801" y="4310050"/>
            <a:ext cx="3894334" cy="3050919"/>
            <a:chOff x="0" y="0"/>
            <a:chExt cx="5192445" cy="4067892"/>
          </a:xfrm>
        </p:grpSpPr>
        <p:sp>
          <p:nvSpPr>
            <p:cNvPr name="TextBox 29" id="29"/>
            <p:cNvSpPr txBox="true"/>
            <p:nvPr/>
          </p:nvSpPr>
          <p:spPr>
            <a:xfrm rot="0">
              <a:off x="0" y="-38100"/>
              <a:ext cx="5192445" cy="4900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66"/>
                </a:lnSpc>
              </a:pPr>
              <a:r>
                <a:rPr lang="en-US" sz="2262" b="true">
                  <a:solidFill>
                    <a:srgbClr val="23403D"/>
                  </a:solidFill>
                  <a:latin typeface="TT Norms Bold"/>
                  <a:ea typeface="TT Norms Bold"/>
                  <a:cs typeface="TT Norms Bold"/>
                  <a:sym typeface="TT Norms Bold"/>
                </a:rPr>
                <a:t>Responsabilidades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0" y="689678"/>
              <a:ext cx="5192445" cy="33782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33"/>
                </a:lnSpc>
              </a:pPr>
              <a:r>
                <a:rPr lang="en-US" b="true" sz="1809" i="true" spc="9">
                  <a:solidFill>
                    <a:srgbClr val="23403D"/>
                  </a:solidFill>
                  <a:latin typeface="TT Norms Bold Italics"/>
                  <a:ea typeface="TT Norms Bold Italics"/>
                  <a:cs typeface="TT Norms Bold Italics"/>
                  <a:sym typeface="TT Norms Bold Italics"/>
                </a:rPr>
                <a:t>Product Owner:</a:t>
              </a:r>
            </a:p>
            <a:p>
              <a:pPr algn="l" marL="390708" indent="-195354" lvl="1">
                <a:lnSpc>
                  <a:spcPts val="2533"/>
                </a:lnSpc>
                <a:buFont typeface="Arial"/>
                <a:buChar char="•"/>
              </a:pPr>
              <a:r>
                <a:rPr lang="en-US" sz="1809" spc="9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Maximiza el valor del producto.</a:t>
              </a:r>
            </a:p>
            <a:p>
              <a:pPr algn="l">
                <a:lnSpc>
                  <a:spcPts val="2533"/>
                </a:lnSpc>
              </a:pPr>
              <a:r>
                <a:rPr lang="en-US" b="true" sz="1809" i="true" spc="9">
                  <a:solidFill>
                    <a:srgbClr val="23403D"/>
                  </a:solidFill>
                  <a:latin typeface="TT Norms Bold Italics"/>
                  <a:ea typeface="TT Norms Bold Italics"/>
                  <a:cs typeface="TT Norms Bold Italics"/>
                  <a:sym typeface="TT Norms Bold Italics"/>
                </a:rPr>
                <a:t>Scrum Master:</a:t>
              </a:r>
            </a:p>
            <a:p>
              <a:pPr algn="l" marL="390708" indent="-195354" lvl="1">
                <a:lnSpc>
                  <a:spcPts val="2533"/>
                </a:lnSpc>
                <a:buFont typeface="Arial"/>
                <a:buChar char="•"/>
              </a:pPr>
              <a:r>
                <a:rPr lang="en-US" sz="1809" spc="9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Facilita procesos Scrum y elimina bloqueos.</a:t>
              </a:r>
            </a:p>
            <a:p>
              <a:pPr algn="l">
                <a:lnSpc>
                  <a:spcPts val="2533"/>
                </a:lnSpc>
              </a:pPr>
              <a:r>
                <a:rPr lang="en-US" b="true" sz="1809" i="true" spc="9">
                  <a:solidFill>
                    <a:srgbClr val="23403D"/>
                  </a:solidFill>
                  <a:latin typeface="TT Norms Bold Italics"/>
                  <a:ea typeface="TT Norms Bold Italics"/>
                  <a:cs typeface="TT Norms Bold Italics"/>
                  <a:sym typeface="TT Norms Bold Italics"/>
                </a:rPr>
                <a:t>Scrum Team:</a:t>
              </a:r>
            </a:p>
            <a:p>
              <a:pPr algn="l" marL="390708" indent="-195354" lvl="1">
                <a:lnSpc>
                  <a:spcPts val="2533"/>
                </a:lnSpc>
                <a:buFont typeface="Arial"/>
                <a:buChar char="•"/>
              </a:pPr>
              <a:r>
                <a:rPr lang="en-US" sz="1809" spc="9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Construir el producto de manera iterativa e incremental.</a:t>
              </a: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451801" y="2507146"/>
            <a:ext cx="5480491" cy="796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10"/>
              </a:lnSpc>
            </a:pPr>
            <a:r>
              <a:rPr lang="en-US" sz="5400" b="true">
                <a:solidFill>
                  <a:srgbClr val="155C4F"/>
                </a:solidFill>
                <a:latin typeface="TT Norms Bold"/>
                <a:ea typeface="TT Norms Bold"/>
                <a:cs typeface="TT Norms Bold"/>
                <a:sym typeface="TT Norms Bold"/>
              </a:rPr>
              <a:t>ÁGIL SCRUM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4066454" y="8988982"/>
            <a:ext cx="2583084" cy="894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94"/>
              </a:lnSpc>
              <a:spcBef>
                <a:spcPct val="0"/>
              </a:spcBef>
            </a:pPr>
            <a:r>
              <a:rPr lang="en-US" sz="1196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*Todos estos roles están asignados a cada uno de los miembros del grupo, estando documentado en vision y roles del grupo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801522" y="-1114950"/>
            <a:ext cx="7335291" cy="2801892"/>
            <a:chOff x="0" y="0"/>
            <a:chExt cx="930920" cy="3555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2460" y="0"/>
              <a:ext cx="906000" cy="355587"/>
            </a:xfrm>
            <a:custGeom>
              <a:avLst/>
              <a:gdLst/>
              <a:ahLst/>
              <a:cxnLst/>
              <a:rect r="r" b="b" t="t" l="l"/>
              <a:pathLst>
                <a:path h="355587" w="906000">
                  <a:moveTo>
                    <a:pt x="683597" y="0"/>
                  </a:moveTo>
                  <a:lnTo>
                    <a:pt x="19203" y="0"/>
                  </a:lnTo>
                  <a:cubicBezTo>
                    <a:pt x="12653" y="0"/>
                    <a:pt x="6598" y="3487"/>
                    <a:pt x="3311" y="9152"/>
                  </a:cubicBezTo>
                  <a:cubicBezTo>
                    <a:pt x="23" y="14817"/>
                    <a:pt x="0" y="21804"/>
                    <a:pt x="3250" y="27491"/>
                  </a:cubicBezTo>
                  <a:lnTo>
                    <a:pt x="175030" y="328096"/>
                  </a:lnTo>
                  <a:cubicBezTo>
                    <a:pt x="184745" y="345096"/>
                    <a:pt x="202823" y="355587"/>
                    <a:pt x="222403" y="355587"/>
                  </a:cubicBezTo>
                  <a:lnTo>
                    <a:pt x="886797" y="355587"/>
                  </a:lnTo>
                  <a:cubicBezTo>
                    <a:pt x="893347" y="355587"/>
                    <a:pt x="899402" y="352101"/>
                    <a:pt x="902689" y="346435"/>
                  </a:cubicBezTo>
                  <a:cubicBezTo>
                    <a:pt x="905977" y="340770"/>
                    <a:pt x="906000" y="333783"/>
                    <a:pt x="902750" y="328096"/>
                  </a:cubicBezTo>
                  <a:lnTo>
                    <a:pt x="730970" y="27491"/>
                  </a:lnTo>
                  <a:cubicBezTo>
                    <a:pt x="721255" y="10491"/>
                    <a:pt x="703177" y="0"/>
                    <a:pt x="683597" y="0"/>
                  </a:cubicBez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66675"/>
              <a:ext cx="727720" cy="4222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2203448">
            <a:off x="16087195" y="-567063"/>
            <a:ext cx="2401361" cy="2458731"/>
          </a:xfrm>
          <a:custGeom>
            <a:avLst/>
            <a:gdLst/>
            <a:ahLst/>
            <a:cxnLst/>
            <a:rect r="r" b="b" t="t" l="l"/>
            <a:pathLst>
              <a:path h="2458731" w="2401361">
                <a:moveTo>
                  <a:pt x="0" y="0"/>
                </a:moveTo>
                <a:lnTo>
                  <a:pt x="2401360" y="0"/>
                </a:lnTo>
                <a:lnTo>
                  <a:pt x="2401360" y="2458731"/>
                </a:lnTo>
                <a:lnTo>
                  <a:pt x="0" y="2458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822215" y="-1659968"/>
            <a:ext cx="18379715" cy="3888558"/>
            <a:chOff x="0" y="0"/>
            <a:chExt cx="1673415" cy="35404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822" y="0"/>
              <a:ext cx="1661771" cy="354041"/>
            </a:xfrm>
            <a:custGeom>
              <a:avLst/>
              <a:gdLst/>
              <a:ahLst/>
              <a:cxnLst/>
              <a:rect r="r" b="b" t="t" l="l"/>
              <a:pathLst>
                <a:path h="354041" w="1661771">
                  <a:moveTo>
                    <a:pt x="212121" y="0"/>
                  </a:moveTo>
                  <a:lnTo>
                    <a:pt x="1652851" y="0"/>
                  </a:lnTo>
                  <a:cubicBezTo>
                    <a:pt x="1655897" y="0"/>
                    <a:pt x="1658712" y="1623"/>
                    <a:pt x="1660239" y="4259"/>
                  </a:cubicBezTo>
                  <a:cubicBezTo>
                    <a:pt x="1661765" y="6895"/>
                    <a:pt x="1661771" y="10145"/>
                    <a:pt x="1660255" y="12786"/>
                  </a:cubicBezTo>
                  <a:lnTo>
                    <a:pt x="1471732" y="341255"/>
                  </a:lnTo>
                  <a:cubicBezTo>
                    <a:pt x="1467193" y="349164"/>
                    <a:pt x="1458770" y="354041"/>
                    <a:pt x="1449651" y="354041"/>
                  </a:cubicBezTo>
                  <a:lnTo>
                    <a:pt x="8921" y="354041"/>
                  </a:lnTo>
                  <a:cubicBezTo>
                    <a:pt x="5875" y="354041"/>
                    <a:pt x="3059" y="352418"/>
                    <a:pt x="1533" y="349782"/>
                  </a:cubicBezTo>
                  <a:cubicBezTo>
                    <a:pt x="7" y="347146"/>
                    <a:pt x="0" y="343896"/>
                    <a:pt x="1517" y="341255"/>
                  </a:cubicBezTo>
                  <a:lnTo>
                    <a:pt x="190039" y="12786"/>
                  </a:lnTo>
                  <a:cubicBezTo>
                    <a:pt x="194579" y="4877"/>
                    <a:pt x="203002" y="0"/>
                    <a:pt x="212121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-66675"/>
              <a:ext cx="1470215" cy="420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-4021186">
            <a:off x="-2164000" y="-580014"/>
            <a:ext cx="6677500" cy="2612572"/>
          </a:xfrm>
          <a:custGeom>
            <a:avLst/>
            <a:gdLst/>
            <a:ahLst/>
            <a:cxnLst/>
            <a:rect r="r" b="b" t="t" l="l"/>
            <a:pathLst>
              <a:path h="2612572" w="6677500">
                <a:moveTo>
                  <a:pt x="6677500" y="0"/>
                </a:moveTo>
                <a:lnTo>
                  <a:pt x="0" y="0"/>
                </a:lnTo>
                <a:lnTo>
                  <a:pt x="0" y="2612572"/>
                </a:lnTo>
                <a:lnTo>
                  <a:pt x="6677500" y="2612572"/>
                </a:lnTo>
                <a:lnTo>
                  <a:pt x="667750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576994" y="8847436"/>
            <a:ext cx="3838468" cy="3838468"/>
            <a:chOff x="0" y="0"/>
            <a:chExt cx="5117957" cy="511795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117957" cy="5117957"/>
            </a:xfrm>
            <a:custGeom>
              <a:avLst/>
              <a:gdLst/>
              <a:ahLst/>
              <a:cxnLst/>
              <a:rect r="r" b="b" t="t" l="l"/>
              <a:pathLst>
                <a:path h="5117957" w="5117957">
                  <a:moveTo>
                    <a:pt x="0" y="0"/>
                  </a:moveTo>
                  <a:lnTo>
                    <a:pt x="5117957" y="0"/>
                  </a:lnTo>
                  <a:lnTo>
                    <a:pt x="5117957" y="5117957"/>
                  </a:lnTo>
                  <a:lnTo>
                    <a:pt x="0" y="51179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842202" y="663438"/>
              <a:ext cx="1002704" cy="864832"/>
            </a:xfrm>
            <a:custGeom>
              <a:avLst/>
              <a:gdLst/>
              <a:ahLst/>
              <a:cxnLst/>
              <a:rect r="r" b="b" t="t" l="l"/>
              <a:pathLst>
                <a:path h="864832" w="1002704">
                  <a:moveTo>
                    <a:pt x="0" y="0"/>
                  </a:moveTo>
                  <a:lnTo>
                    <a:pt x="1002704" y="0"/>
                  </a:lnTo>
                  <a:lnTo>
                    <a:pt x="1002704" y="864832"/>
                  </a:lnTo>
                  <a:lnTo>
                    <a:pt x="0" y="8648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582968" y="3254585"/>
              <a:ext cx="928244" cy="800610"/>
            </a:xfrm>
            <a:custGeom>
              <a:avLst/>
              <a:gdLst/>
              <a:ahLst/>
              <a:cxnLst/>
              <a:rect r="r" b="b" t="t" l="l"/>
              <a:pathLst>
                <a:path h="800610" w="928244">
                  <a:moveTo>
                    <a:pt x="0" y="0"/>
                  </a:moveTo>
                  <a:lnTo>
                    <a:pt x="928244" y="0"/>
                  </a:lnTo>
                  <a:lnTo>
                    <a:pt x="928244" y="800611"/>
                  </a:lnTo>
                  <a:lnTo>
                    <a:pt x="0" y="800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3521149" y="861783"/>
              <a:ext cx="892316" cy="881368"/>
            </a:xfrm>
            <a:custGeom>
              <a:avLst/>
              <a:gdLst/>
              <a:ahLst/>
              <a:cxnLst/>
              <a:rect r="r" b="b" t="t" l="l"/>
              <a:pathLst>
                <a:path h="881368" w="892316">
                  <a:moveTo>
                    <a:pt x="0" y="0"/>
                  </a:moveTo>
                  <a:lnTo>
                    <a:pt x="892316" y="0"/>
                  </a:lnTo>
                  <a:lnTo>
                    <a:pt x="892316" y="881368"/>
                  </a:lnTo>
                  <a:lnTo>
                    <a:pt x="0" y="8813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-1712" t="-1797" r="-1641" b="-2839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353589" y="3470167"/>
              <a:ext cx="965883" cy="903101"/>
            </a:xfrm>
            <a:custGeom>
              <a:avLst/>
              <a:gdLst/>
              <a:ahLst/>
              <a:cxnLst/>
              <a:rect r="r" b="b" t="t" l="l"/>
              <a:pathLst>
                <a:path h="903101" w="965883">
                  <a:moveTo>
                    <a:pt x="0" y="0"/>
                  </a:moveTo>
                  <a:lnTo>
                    <a:pt x="965883" y="0"/>
                  </a:lnTo>
                  <a:lnTo>
                    <a:pt x="965883" y="903100"/>
                  </a:lnTo>
                  <a:lnTo>
                    <a:pt x="0" y="90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-387376" y="9972675"/>
            <a:ext cx="17646676" cy="1656163"/>
          </a:xfrm>
          <a:custGeom>
            <a:avLst/>
            <a:gdLst/>
            <a:ahLst/>
            <a:cxnLst/>
            <a:rect r="r" b="b" t="t" l="l"/>
            <a:pathLst>
              <a:path h="1656163" w="17646676">
                <a:moveTo>
                  <a:pt x="0" y="0"/>
                </a:moveTo>
                <a:lnTo>
                  <a:pt x="17646676" y="0"/>
                </a:lnTo>
                <a:lnTo>
                  <a:pt x="17646676" y="1656163"/>
                </a:lnTo>
                <a:lnTo>
                  <a:pt x="0" y="1656163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290245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565251" y="-3510381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-1383500" y="8847436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901262" y="271255"/>
            <a:ext cx="13165192" cy="189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sz="6499" b="true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METODOLOGIA Y PLAN DE TRABAJO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28289" y="2384681"/>
            <a:ext cx="6705144" cy="796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10"/>
              </a:lnSpc>
            </a:pPr>
            <a:r>
              <a:rPr lang="en-US" sz="5400" b="true">
                <a:solidFill>
                  <a:srgbClr val="155C4F"/>
                </a:solidFill>
                <a:latin typeface="TT Norms Bold"/>
                <a:ea typeface="TT Norms Bold"/>
                <a:cs typeface="TT Norms Bold"/>
                <a:sym typeface="TT Norms Bold"/>
              </a:rPr>
              <a:t>PLAN DE TRABAJO</a:t>
            </a:r>
          </a:p>
        </p:txBody>
      </p:sp>
      <p:graphicFrame>
        <p:nvGraphicFramePr>
          <p:cNvPr name="Object 22" id="22"/>
          <p:cNvGraphicFramePr/>
          <p:nvPr/>
        </p:nvGraphicFramePr>
        <p:xfrm>
          <a:off x="1770169" y="3180971"/>
          <a:ext cx="9305925" cy="5448300"/>
        </p:xfrm>
        <a:graphic>
          <a:graphicData uri="http://schemas.openxmlformats.org/presentationml/2006/ole">
            <p:oleObj imgW="11163300" imgH="7302500" r:id="rId2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2888" t="0" r="-12888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-2620255" y="-103685"/>
            <a:ext cx="10399005" cy="10281761"/>
            <a:chOff x="0" y="0"/>
            <a:chExt cx="406400" cy="4018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401818"/>
            </a:xfrm>
            <a:custGeom>
              <a:avLst/>
              <a:gdLst/>
              <a:ahLst/>
              <a:cxnLst/>
              <a:rect r="r" b="b" t="t" l="l"/>
              <a:pathLst>
                <a:path h="401818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01818"/>
                  </a:lnTo>
                  <a:lnTo>
                    <a:pt x="0" y="40181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3403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66675"/>
              <a:ext cx="203200" cy="4684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10800000">
            <a:off x="-10492175" y="6448902"/>
            <a:ext cx="15839091" cy="8353315"/>
            <a:chOff x="0" y="0"/>
            <a:chExt cx="1324457" cy="6985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408" y="0"/>
              <a:ext cx="1321641" cy="698500"/>
            </a:xfrm>
            <a:custGeom>
              <a:avLst/>
              <a:gdLst/>
              <a:ahLst/>
              <a:cxnLst/>
              <a:rect r="r" b="b" t="t" l="l"/>
              <a:pathLst>
                <a:path h="698500" w="1321641">
                  <a:moveTo>
                    <a:pt x="1319362" y="355587"/>
                  </a:moveTo>
                  <a:lnTo>
                    <a:pt x="1123536" y="692163"/>
                  </a:lnTo>
                  <a:cubicBezTo>
                    <a:pt x="1121253" y="696086"/>
                    <a:pt x="1117056" y="698500"/>
                    <a:pt x="1112517" y="698500"/>
                  </a:cubicBezTo>
                  <a:lnTo>
                    <a:pt x="209124" y="698500"/>
                  </a:lnTo>
                  <a:cubicBezTo>
                    <a:pt x="204585" y="698500"/>
                    <a:pt x="200388" y="696086"/>
                    <a:pt x="198105" y="692163"/>
                  </a:cubicBezTo>
                  <a:lnTo>
                    <a:pt x="2279" y="355587"/>
                  </a:lnTo>
                  <a:cubicBezTo>
                    <a:pt x="0" y="351670"/>
                    <a:pt x="0" y="346830"/>
                    <a:pt x="2279" y="342913"/>
                  </a:cubicBezTo>
                  <a:lnTo>
                    <a:pt x="198105" y="6337"/>
                  </a:lnTo>
                  <a:cubicBezTo>
                    <a:pt x="200388" y="2414"/>
                    <a:pt x="204585" y="0"/>
                    <a:pt x="209124" y="0"/>
                  </a:cubicBezTo>
                  <a:lnTo>
                    <a:pt x="1112517" y="0"/>
                  </a:lnTo>
                  <a:cubicBezTo>
                    <a:pt x="1117056" y="0"/>
                    <a:pt x="1121253" y="2414"/>
                    <a:pt x="1123536" y="6337"/>
                  </a:cubicBezTo>
                  <a:lnTo>
                    <a:pt x="1319362" y="342913"/>
                  </a:lnTo>
                  <a:cubicBezTo>
                    <a:pt x="1321641" y="346830"/>
                    <a:pt x="1321641" y="351670"/>
                    <a:pt x="1319362" y="355587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14300" y="-66675"/>
              <a:ext cx="1095857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10800000">
            <a:off x="-1016880" y="9651350"/>
            <a:ext cx="4035505" cy="818745"/>
            <a:chOff x="0" y="0"/>
            <a:chExt cx="5380674" cy="109166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2599374" y="0"/>
              <a:ext cx="2781300" cy="1091660"/>
            </a:xfrm>
            <a:custGeom>
              <a:avLst/>
              <a:gdLst/>
              <a:ahLst/>
              <a:cxnLst/>
              <a:rect r="r" b="b" t="t" l="l"/>
              <a:pathLst>
                <a:path h="1091660" w="2781300">
                  <a:moveTo>
                    <a:pt x="0" y="0"/>
                  </a:moveTo>
                  <a:lnTo>
                    <a:pt x="2781300" y="0"/>
                  </a:lnTo>
                  <a:lnTo>
                    <a:pt x="2781300" y="1091660"/>
                  </a:lnTo>
                  <a:lnTo>
                    <a:pt x="0" y="109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487304" cy="1091660"/>
            </a:xfrm>
            <a:custGeom>
              <a:avLst/>
              <a:gdLst/>
              <a:ahLst/>
              <a:cxnLst/>
              <a:rect r="r" b="b" t="t" l="l"/>
              <a:pathLst>
                <a:path h="1091660" w="2487304">
                  <a:moveTo>
                    <a:pt x="0" y="0"/>
                  </a:moveTo>
                  <a:lnTo>
                    <a:pt x="2487304" y="0"/>
                  </a:lnTo>
                  <a:lnTo>
                    <a:pt x="2487304" y="1091660"/>
                  </a:lnTo>
                  <a:lnTo>
                    <a:pt x="0" y="109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11819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-10800000">
            <a:off x="-2082884" y="-1416578"/>
            <a:ext cx="4307273" cy="3015761"/>
            <a:chOff x="0" y="0"/>
            <a:chExt cx="505660" cy="35404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4845" y="0"/>
              <a:ext cx="455970" cy="354041"/>
            </a:xfrm>
            <a:custGeom>
              <a:avLst/>
              <a:gdLst/>
              <a:ahLst/>
              <a:cxnLst/>
              <a:rect r="r" b="b" t="t" l="l"/>
              <a:pathLst>
                <a:path h="354041" w="455970">
                  <a:moveTo>
                    <a:pt x="241264" y="0"/>
                  </a:moveTo>
                  <a:lnTo>
                    <a:pt x="417906" y="0"/>
                  </a:lnTo>
                  <a:cubicBezTo>
                    <a:pt x="430904" y="0"/>
                    <a:pt x="442917" y="6926"/>
                    <a:pt x="449431" y="18174"/>
                  </a:cubicBezTo>
                  <a:cubicBezTo>
                    <a:pt x="455944" y="29422"/>
                    <a:pt x="455970" y="43288"/>
                    <a:pt x="449500" y="54561"/>
                  </a:cubicBezTo>
                  <a:lnTo>
                    <a:pt x="308931" y="299480"/>
                  </a:lnTo>
                  <a:cubicBezTo>
                    <a:pt x="289560" y="333229"/>
                    <a:pt x="253619" y="354041"/>
                    <a:pt x="214706" y="354041"/>
                  </a:cubicBezTo>
                  <a:lnTo>
                    <a:pt x="38064" y="354041"/>
                  </a:lnTo>
                  <a:cubicBezTo>
                    <a:pt x="25066" y="354041"/>
                    <a:pt x="13053" y="347115"/>
                    <a:pt x="6540" y="335867"/>
                  </a:cubicBezTo>
                  <a:cubicBezTo>
                    <a:pt x="27" y="324619"/>
                    <a:pt x="0" y="310753"/>
                    <a:pt x="6470" y="299480"/>
                  </a:cubicBezTo>
                  <a:lnTo>
                    <a:pt x="147040" y="54561"/>
                  </a:lnTo>
                  <a:cubicBezTo>
                    <a:pt x="166410" y="20812"/>
                    <a:pt x="202351" y="0"/>
                    <a:pt x="241264" y="0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66675"/>
              <a:ext cx="302460" cy="420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-10800000">
            <a:off x="-378756" y="-275047"/>
            <a:ext cx="1118845" cy="911859"/>
          </a:xfrm>
          <a:custGeom>
            <a:avLst/>
            <a:gdLst/>
            <a:ahLst/>
            <a:cxnLst/>
            <a:rect r="r" b="b" t="t" l="l"/>
            <a:pathLst>
              <a:path h="911859" w="1118845">
                <a:moveTo>
                  <a:pt x="0" y="0"/>
                </a:moveTo>
                <a:lnTo>
                  <a:pt x="1118845" y="0"/>
                </a:lnTo>
                <a:lnTo>
                  <a:pt x="1118845" y="911859"/>
                </a:lnTo>
                <a:lnTo>
                  <a:pt x="0" y="9118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4051209" y="10009713"/>
            <a:ext cx="7315200" cy="707451"/>
          </a:xfrm>
          <a:custGeom>
            <a:avLst/>
            <a:gdLst/>
            <a:ahLst/>
            <a:cxnLst/>
            <a:rect r="r" b="b" t="t" l="l"/>
            <a:pathLst>
              <a:path h="707451" w="7315200">
                <a:moveTo>
                  <a:pt x="0" y="0"/>
                </a:moveTo>
                <a:lnTo>
                  <a:pt x="7315200" y="0"/>
                </a:lnTo>
                <a:lnTo>
                  <a:pt x="7315200" y="707451"/>
                </a:lnTo>
                <a:lnTo>
                  <a:pt x="0" y="70745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419596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5400000">
            <a:off x="7528427" y="3301574"/>
            <a:ext cx="500647" cy="438066"/>
            <a:chOff x="0" y="0"/>
            <a:chExt cx="812800" cy="7112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0851" y="89740"/>
              <a:ext cx="691098" cy="621460"/>
            </a:xfrm>
            <a:custGeom>
              <a:avLst/>
              <a:gdLst/>
              <a:ahLst/>
              <a:cxnLst/>
              <a:rect r="r" b="b" t="t" l="l"/>
              <a:pathLst>
                <a:path h="621460" w="691098">
                  <a:moveTo>
                    <a:pt x="422271" y="44524"/>
                  </a:moveTo>
                  <a:lnTo>
                    <a:pt x="675227" y="487196"/>
                  </a:lnTo>
                  <a:cubicBezTo>
                    <a:pt x="691098" y="514971"/>
                    <a:pt x="690984" y="549095"/>
                    <a:pt x="674928" y="576763"/>
                  </a:cubicBezTo>
                  <a:cubicBezTo>
                    <a:pt x="658871" y="604431"/>
                    <a:pt x="629300" y="621460"/>
                    <a:pt x="597311" y="621460"/>
                  </a:cubicBezTo>
                  <a:lnTo>
                    <a:pt x="93787" y="621460"/>
                  </a:lnTo>
                  <a:cubicBezTo>
                    <a:pt x="61798" y="621460"/>
                    <a:pt x="32227" y="604431"/>
                    <a:pt x="16170" y="576763"/>
                  </a:cubicBezTo>
                  <a:cubicBezTo>
                    <a:pt x="114" y="549095"/>
                    <a:pt x="0" y="514971"/>
                    <a:pt x="15871" y="487196"/>
                  </a:cubicBezTo>
                  <a:lnTo>
                    <a:pt x="268827" y="44524"/>
                  </a:lnTo>
                  <a:cubicBezTo>
                    <a:pt x="284560" y="16991"/>
                    <a:pt x="313839" y="0"/>
                    <a:pt x="345549" y="0"/>
                  </a:cubicBezTo>
                  <a:cubicBezTo>
                    <a:pt x="377259" y="0"/>
                    <a:pt x="406538" y="16991"/>
                    <a:pt x="422271" y="44524"/>
                  </a:cubicBezTo>
                  <a:close/>
                </a:path>
              </a:pathLst>
            </a:custGeom>
            <a:solidFill>
              <a:srgbClr val="1D7363">
                <a:alpha val="8980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436483" y="-2840784"/>
            <a:ext cx="5114374" cy="4395165"/>
            <a:chOff x="0" y="0"/>
            <a:chExt cx="812800" cy="6985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4360" y="0"/>
              <a:ext cx="804080" cy="698500"/>
            </a:xfrm>
            <a:custGeom>
              <a:avLst/>
              <a:gdLst/>
              <a:ahLst/>
              <a:cxnLst/>
              <a:rect r="r" b="b" t="t" l="l"/>
              <a:pathLst>
                <a:path h="698500" w="804080">
                  <a:moveTo>
                    <a:pt x="797021" y="368876"/>
                  </a:moveTo>
                  <a:lnTo>
                    <a:pt x="616659" y="678874"/>
                  </a:lnTo>
                  <a:cubicBezTo>
                    <a:pt x="609589" y="691025"/>
                    <a:pt x="596592" y="698500"/>
                    <a:pt x="582534" y="698500"/>
                  </a:cubicBezTo>
                  <a:lnTo>
                    <a:pt x="221546" y="698500"/>
                  </a:lnTo>
                  <a:cubicBezTo>
                    <a:pt x="207488" y="698500"/>
                    <a:pt x="194491" y="691025"/>
                    <a:pt x="187421" y="678874"/>
                  </a:cubicBezTo>
                  <a:lnTo>
                    <a:pt x="7059" y="368876"/>
                  </a:lnTo>
                  <a:cubicBezTo>
                    <a:pt x="0" y="356744"/>
                    <a:pt x="0" y="341756"/>
                    <a:pt x="7059" y="329624"/>
                  </a:cubicBezTo>
                  <a:lnTo>
                    <a:pt x="187421" y="19626"/>
                  </a:lnTo>
                  <a:cubicBezTo>
                    <a:pt x="194491" y="7475"/>
                    <a:pt x="207488" y="0"/>
                    <a:pt x="221546" y="0"/>
                  </a:cubicBezTo>
                  <a:lnTo>
                    <a:pt x="582534" y="0"/>
                  </a:lnTo>
                  <a:cubicBezTo>
                    <a:pt x="596592" y="0"/>
                    <a:pt x="609589" y="7475"/>
                    <a:pt x="616659" y="19626"/>
                  </a:cubicBezTo>
                  <a:lnTo>
                    <a:pt x="797021" y="329624"/>
                  </a:lnTo>
                  <a:cubicBezTo>
                    <a:pt x="804080" y="341756"/>
                    <a:pt x="804080" y="356744"/>
                    <a:pt x="797021" y="368876"/>
                  </a:cubicBezTo>
                  <a:close/>
                </a:path>
              </a:pathLst>
            </a:custGeom>
            <a:solidFill>
              <a:srgbClr val="1D7363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50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6809791" y="385226"/>
            <a:ext cx="899017" cy="732699"/>
          </a:xfrm>
          <a:custGeom>
            <a:avLst/>
            <a:gdLst/>
            <a:ahLst/>
            <a:cxnLst/>
            <a:rect r="r" b="b" t="t" l="l"/>
            <a:pathLst>
              <a:path h="732699" w="899017">
                <a:moveTo>
                  <a:pt x="0" y="0"/>
                </a:moveTo>
                <a:lnTo>
                  <a:pt x="899018" y="0"/>
                </a:lnTo>
                <a:lnTo>
                  <a:pt x="899018" y="732699"/>
                </a:lnTo>
                <a:lnTo>
                  <a:pt x="0" y="73269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-5400000">
            <a:off x="17259300" y="7096804"/>
            <a:ext cx="2057400" cy="807530"/>
          </a:xfrm>
          <a:custGeom>
            <a:avLst/>
            <a:gdLst/>
            <a:ahLst/>
            <a:cxnLst/>
            <a:rect r="r" b="b" t="t" l="l"/>
            <a:pathLst>
              <a:path h="807530" w="2057400">
                <a:moveTo>
                  <a:pt x="0" y="0"/>
                </a:moveTo>
                <a:lnTo>
                  <a:pt x="2057400" y="0"/>
                </a:lnTo>
                <a:lnTo>
                  <a:pt x="2057400" y="807530"/>
                </a:lnTo>
                <a:lnTo>
                  <a:pt x="0" y="80753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0193891" y="-3622115"/>
            <a:ext cx="1992249" cy="4114800"/>
          </a:xfrm>
          <a:custGeom>
            <a:avLst/>
            <a:gdLst/>
            <a:ahLst/>
            <a:cxnLst/>
            <a:rect r="r" b="b" t="t" l="l"/>
            <a:pathLst>
              <a:path h="4114800" w="1992249">
                <a:moveTo>
                  <a:pt x="0" y="0"/>
                </a:moveTo>
                <a:lnTo>
                  <a:pt x="1992249" y="0"/>
                </a:lnTo>
                <a:lnTo>
                  <a:pt x="19922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-2381563" y="3206674"/>
            <a:ext cx="7107908" cy="6530391"/>
          </a:xfrm>
          <a:custGeom>
            <a:avLst/>
            <a:gdLst/>
            <a:ahLst/>
            <a:cxnLst/>
            <a:rect r="r" b="b" t="t" l="l"/>
            <a:pathLst>
              <a:path h="6530391" w="7107908">
                <a:moveTo>
                  <a:pt x="0" y="0"/>
                </a:moveTo>
                <a:lnTo>
                  <a:pt x="7107908" y="0"/>
                </a:lnTo>
                <a:lnTo>
                  <a:pt x="7107908" y="6530390"/>
                </a:lnTo>
                <a:lnTo>
                  <a:pt x="0" y="653039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alphaModFix amt="60000"/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27" id="27"/>
          <p:cNvGrpSpPr/>
          <p:nvPr/>
        </p:nvGrpSpPr>
        <p:grpSpPr>
          <a:xfrm rot="0">
            <a:off x="-4965726" y="-598965"/>
            <a:ext cx="11977611" cy="9544221"/>
            <a:chOff x="0" y="0"/>
            <a:chExt cx="504050" cy="401646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1473" y="0"/>
              <a:ext cx="481103" cy="401646"/>
            </a:xfrm>
            <a:custGeom>
              <a:avLst/>
              <a:gdLst/>
              <a:ahLst/>
              <a:cxnLst/>
              <a:rect r="r" b="b" t="t" l="l"/>
              <a:pathLst>
                <a:path h="401646" w="481103">
                  <a:moveTo>
                    <a:pt x="224045" y="0"/>
                  </a:moveTo>
                  <a:lnTo>
                    <a:pt x="460258" y="0"/>
                  </a:lnTo>
                  <a:cubicBezTo>
                    <a:pt x="467161" y="0"/>
                    <a:pt x="473569" y="3583"/>
                    <a:pt x="477184" y="9463"/>
                  </a:cubicBezTo>
                  <a:cubicBezTo>
                    <a:pt x="480799" y="15343"/>
                    <a:pt x="481103" y="22678"/>
                    <a:pt x="477987" y="28838"/>
                  </a:cubicBezTo>
                  <a:lnTo>
                    <a:pt x="303966" y="372808"/>
                  </a:lnTo>
                  <a:cubicBezTo>
                    <a:pt x="295018" y="390496"/>
                    <a:pt x="276881" y="401646"/>
                    <a:pt x="257058" y="401646"/>
                  </a:cubicBezTo>
                  <a:lnTo>
                    <a:pt x="20845" y="401646"/>
                  </a:lnTo>
                  <a:cubicBezTo>
                    <a:pt x="13943" y="401646"/>
                    <a:pt x="7535" y="398063"/>
                    <a:pt x="3920" y="392183"/>
                  </a:cubicBezTo>
                  <a:cubicBezTo>
                    <a:pt x="304" y="386303"/>
                    <a:pt x="0" y="378968"/>
                    <a:pt x="3117" y="372808"/>
                  </a:cubicBezTo>
                  <a:lnTo>
                    <a:pt x="177137" y="28838"/>
                  </a:lnTo>
                  <a:cubicBezTo>
                    <a:pt x="186086" y="11150"/>
                    <a:pt x="204223" y="0"/>
                    <a:pt x="224045" y="0"/>
                  </a:cubicBezTo>
                  <a:close/>
                </a:path>
              </a:pathLst>
            </a:custGeom>
            <a:blipFill>
              <a:blip r:embed="rId17"/>
              <a:stretch>
                <a:fillRect l="-12907" t="0" r="-12907" b="0"/>
              </a:stretch>
            </a:blipFill>
            <a:ln w="20955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name="TextBox 29" id="29"/>
          <p:cNvSpPr txBox="true"/>
          <p:nvPr/>
        </p:nvSpPr>
        <p:spPr>
          <a:xfrm rot="0">
            <a:off x="8137249" y="1388035"/>
            <a:ext cx="6517682" cy="95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sz="6499" b="true">
                <a:solidFill>
                  <a:srgbClr val="23403D"/>
                </a:solidFill>
                <a:latin typeface="TT Norms Bold"/>
                <a:ea typeface="TT Norms Bold"/>
                <a:cs typeface="TT Norms Bold"/>
                <a:sym typeface="TT Norms Bold"/>
              </a:rPr>
              <a:t>ARTEFACTOS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8244770" y="3270283"/>
            <a:ext cx="7420251" cy="4582710"/>
            <a:chOff x="0" y="0"/>
            <a:chExt cx="9893668" cy="6110280"/>
          </a:xfrm>
        </p:grpSpPr>
        <p:sp>
          <p:nvSpPr>
            <p:cNvPr name="TextBox 31" id="31"/>
            <p:cNvSpPr txBox="true"/>
            <p:nvPr/>
          </p:nvSpPr>
          <p:spPr>
            <a:xfrm rot="0">
              <a:off x="182072" y="-66675"/>
              <a:ext cx="7716999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true">
                  <a:solidFill>
                    <a:srgbClr val="23403D"/>
                  </a:solidFill>
                  <a:latin typeface="TT Norms Bold"/>
                  <a:ea typeface="TT Norms Bold"/>
                  <a:cs typeface="TT Norms Bold"/>
                  <a:sym typeface="TT Norms Bold"/>
                </a:rPr>
                <a:t>Evidencia de logros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0" y="961490"/>
              <a:ext cx="9893668" cy="51487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Visión y Roles Scrum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Épicas e Historias de Usuario.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Product Backlog.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Sprint Backlog.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Sprint Planning.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R.F y R.N.F.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Burnup y Burndown Chart.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Roadmap.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Retrospectiva del Sprint.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Trello.</a:t>
              </a:r>
            </a:p>
            <a:p>
              <a:pPr algn="l" marL="431807" indent="-215904" lvl="1">
                <a:lnSpc>
                  <a:spcPts val="2800"/>
                </a:lnSpc>
                <a:buFont typeface="Arial"/>
                <a:buChar char="•"/>
              </a:pPr>
              <a:r>
                <a:rPr lang="en-US" sz="2000" spc="10">
                  <a:solidFill>
                    <a:srgbClr val="23403D"/>
                  </a:solidFill>
                  <a:latin typeface="TT Norms"/>
                  <a:ea typeface="TT Norms"/>
                  <a:cs typeface="TT Norms"/>
                  <a:sym typeface="TT Norms"/>
                </a:rPr>
                <a:t>GitHub.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DAGxxqfuXBQ</dc:identifier>
  <dcterms:modified xsi:type="dcterms:W3CDTF">2011-08-01T06:04:30Z</dcterms:modified>
  <cp:revision>1</cp:revision>
  <dc:title>Proyecto Gestión Quilhuica</dc:title>
</cp:coreProperties>
</file>

<file path=docProps/thumbnail.jpeg>
</file>